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3" r:id="rId3"/>
    <p:sldId id="265" r:id="rId4"/>
    <p:sldId id="258" r:id="rId5"/>
    <p:sldId id="259" r:id="rId6"/>
    <p:sldId id="287" r:id="rId7"/>
    <p:sldId id="288" r:id="rId8"/>
    <p:sldId id="289" r:id="rId9"/>
    <p:sldId id="267" r:id="rId10"/>
    <p:sldId id="268" r:id="rId11"/>
    <p:sldId id="270" r:id="rId12"/>
    <p:sldId id="271" r:id="rId13"/>
    <p:sldId id="272" r:id="rId14"/>
    <p:sldId id="276" r:id="rId15"/>
    <p:sldId id="277" r:id="rId16"/>
    <p:sldId id="278" r:id="rId17"/>
    <p:sldId id="281" r:id="rId18"/>
    <p:sldId id="282" r:id="rId19"/>
    <p:sldId id="283" r:id="rId20"/>
    <p:sldId id="284" r:id="rId21"/>
    <p:sldId id="285" r:id="rId22"/>
    <p:sldId id="286" r:id="rId23"/>
    <p:sldId id="274" r:id="rId24"/>
    <p:sldId id="291" r:id="rId25"/>
    <p:sldId id="292" r:id="rId26"/>
    <p:sldId id="293" r:id="rId27"/>
    <p:sldId id="294" r:id="rId28"/>
    <p:sldId id="27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3" autoAdjust="0"/>
    <p:restoredTop sz="94375" autoAdjust="0"/>
  </p:normalViewPr>
  <p:slideViewPr>
    <p:cSldViewPr>
      <p:cViewPr varScale="1">
        <p:scale>
          <a:sx n="76" d="100"/>
          <a:sy n="76" d="100"/>
        </p:scale>
        <p:origin x="93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03A47-BE0A-48CB-9587-E4255BF69D17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5E0F3-37AE-48FA-B42C-D34C96CE95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778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3CF7E2-5233-4018-AFB3-F10289C74BA8}" type="slidenum">
              <a:rPr lang="en-GB" altLang="en-US"/>
              <a:pPr eaLnBrk="1" hangingPunct="1"/>
              <a:t>11</a:t>
            </a:fld>
            <a:endParaRPr lang="en-GB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3071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3F7124-D7F8-4233-98F1-E0251524BDF6}" type="slidenum">
              <a:rPr lang="en-GB" altLang="en-US"/>
              <a:pPr eaLnBrk="1" hangingPunct="1"/>
              <a:t>28</a:t>
            </a:fld>
            <a:endParaRPr lang="en-GB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08605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D171-AF48-4EB0-8F75-7F3951891058}" type="datetime1">
              <a:rPr lang="en-GB" smtClean="0"/>
              <a:t>20/10/2016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WEDFAN                                                                Wales Emergency Departments Frequent Attenders Network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076C-525C-4256-B5B0-3D021C355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109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380C-8827-4091-9FE0-FA3D58E7D0B1}" type="datetime1">
              <a:rPr lang="en-GB" smtClean="0"/>
              <a:t>20/10/2016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WEDFAN                                                                Wales Emergency Departments Frequent Attenders Network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076C-525C-4256-B5B0-3D021C355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60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5F51-D578-4F5C-BEE6-C26BCCA81E9D}" type="datetime1">
              <a:rPr lang="en-GB" smtClean="0"/>
              <a:t>20/10/2016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WEDFAN                                                                Wales Emergency Departments Frequent Attenders Network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076C-525C-4256-B5B0-3D021C355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519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888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6186-71FA-4C6D-A55A-DCDDD3994208}" type="datetime1">
              <a:rPr lang="en-GB" smtClean="0"/>
              <a:t>20/10/2016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WEDFAN                                                                Wales Emergency Departments Frequent Attenders Network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076C-525C-4256-B5B0-3D021C355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25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F9B7-1293-4ED8-8920-FD45472059B6}" type="datetime1">
              <a:rPr lang="en-GB" smtClean="0"/>
              <a:t>20/10/2016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WEDFAN                                                                Wales Emergency Departments Frequent Attenders Network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076C-525C-4256-B5B0-3D021C355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54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E7AD-BE3E-411A-81C8-711EA5E588D6}" type="datetime1">
              <a:rPr lang="en-GB" smtClean="0"/>
              <a:t>20/10/2016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WEDFAN                                                                Wales Emergency Departments Frequent Attenders Network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076C-525C-4256-B5B0-3D021C355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4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4BD6-AC06-4C5B-905F-8F5B35B4C42E}" type="datetime1">
              <a:rPr lang="en-GB" smtClean="0"/>
              <a:t>20/10/2016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WEDFAN                                                                Wales Emergency Departments Frequent Attenders Network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076C-525C-4256-B5B0-3D021C355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783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1484E-39D7-4CC1-BD9D-08805A43106D}" type="datetime1">
              <a:rPr lang="en-GB" smtClean="0"/>
              <a:t>20/10/2016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WEDFAN                                                                Wales Emergency Departments Frequent Attenders Network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076C-525C-4256-B5B0-3D021C355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3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96DB-413F-4EA7-B804-944E0A4C730E}" type="datetime1">
              <a:rPr lang="en-GB" smtClean="0"/>
              <a:t>20/10/2016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WEDFAN                                                                Wales Emergency Departments Frequent Attenders Network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076C-525C-4256-B5B0-3D021C355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14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5D9B-FB6D-4A15-99E1-0FD62A1DEF33}" type="datetime1">
              <a:rPr lang="en-GB" smtClean="0"/>
              <a:t>20/10/2016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WEDFAN                                                                Wales Emergency Departments Frequent Attenders Network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076C-525C-4256-B5B0-3D021C355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326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7D0B-A5E1-4AD5-8541-44889245E45C}" type="datetime1">
              <a:rPr lang="en-GB" smtClean="0"/>
              <a:t>20/10/2016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WEDFAN                                                                Wales Emergency Departments Frequent Attenders Network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076C-525C-4256-B5B0-3D021C355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25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92D0B-612D-42CB-9C50-3F65331722B0}" type="datetime1">
              <a:rPr lang="en-GB" smtClean="0"/>
              <a:t>20/10/2016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WEDFAN                                                                Wales Emergency Departments Frequent Attenders Network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076C-525C-4256-B5B0-3D021C355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86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94421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Neighbourhood Partnership as a Catalyst for New Approaches </a:t>
            </a:r>
            <a:br>
              <a:rPr lang="en-GB" dirty="0" smtClean="0"/>
            </a:br>
            <a:r>
              <a:rPr lang="en-GB" dirty="0" smtClean="0"/>
              <a:t>&amp; Innovation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75856" y="6190146"/>
            <a:ext cx="2743944" cy="551222"/>
          </a:xfrm>
        </p:spPr>
        <p:txBody>
          <a:bodyPr/>
          <a:lstStyle/>
          <a:p>
            <a:r>
              <a:rPr lang="en-GB" dirty="0" smtClean="0"/>
              <a:t>WEDFAN                                                                Wales Emergency Departments Frequent Attenders Network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35" y="3356992"/>
            <a:ext cx="6578897" cy="3016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9792" y="2804845"/>
            <a:ext cx="4574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Nicola Evans – </a:t>
            </a:r>
            <a:r>
              <a:rPr lang="en-GB" smtClean="0"/>
              <a:t>Integrated Partnership Manager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85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 sz="3800" b="1" dirty="0" smtClean="0"/>
              <a:t>The Neighbourhood Partnership Model: Aims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496300" cy="4525962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GB" altLang="en-US" b="1" dirty="0" smtClean="0"/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n-US" b="1" dirty="0"/>
              <a:t>	</a:t>
            </a:r>
            <a:r>
              <a:rPr lang="en-GB" altLang="en-US" dirty="0" smtClean="0"/>
              <a:t>To tackle neighbourhood </a:t>
            </a:r>
            <a:r>
              <a:rPr lang="en-GB" altLang="en-US" dirty="0" smtClean="0">
                <a:sym typeface="Wingdings" pitchFamily="2" charset="2"/>
              </a:rPr>
              <a:t>issues, concerns and priorities and improve the quality of life for citizens through the </a:t>
            </a:r>
            <a:r>
              <a:rPr lang="en-GB" altLang="en-US" dirty="0" smtClean="0"/>
              <a:t>local organisation,  co-ordination and delivery  of core civic and community services within a defined neighbourhood area </a:t>
            </a:r>
          </a:p>
          <a:p>
            <a:pPr eaLnBrk="1" hangingPunct="1">
              <a:buFont typeface="Wingdings" pitchFamily="2" charset="2"/>
              <a:buNone/>
            </a:pPr>
            <a:endParaRPr lang="en-GB" alt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altLang="en-US" dirty="0" smtClean="0"/>
              <a:t>	Our story………….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WEDFAN                                                                Wales Emergency Departments Frequent Attenders Network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68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sz="2500" dirty="0" smtClean="0">
                <a:latin typeface="Arial Black" pitchFamily="34" charset="0"/>
              </a:rPr>
              <a:t>The Complexities of ‘Neighbourhoods’ mapping exercise – the Cardiff Story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8229600" cy="4537075"/>
          </a:xfrm>
          <a:noFill/>
        </p:spPr>
        <p:txBody>
          <a:bodyPr/>
          <a:lstStyle/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altLang="en-US" sz="2100" b="1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altLang="en-US" smtClean="0"/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1692275" y="2205038"/>
            <a:ext cx="2087563" cy="1871662"/>
          </a:xfrm>
          <a:prstGeom prst="ellipse">
            <a:avLst/>
          </a:prstGeom>
          <a:gradFill rotWithShape="1">
            <a:gsLst>
              <a:gs pos="0">
                <a:srgbClr val="99CCFF">
                  <a:alpha val="18999"/>
                </a:srgbClr>
              </a:gs>
              <a:gs pos="100000">
                <a:srgbClr val="6688A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2400" b="1">
                <a:solidFill>
                  <a:schemeClr val="tx2"/>
                </a:solidFill>
              </a:rPr>
              <a:t>6 Police </a:t>
            </a:r>
          </a:p>
          <a:p>
            <a:pPr eaLnBrk="1" hangingPunct="1"/>
            <a:r>
              <a:rPr lang="en-GB" altLang="en-US" sz="2400" b="1">
                <a:solidFill>
                  <a:schemeClr val="tx2"/>
                </a:solidFill>
              </a:rPr>
              <a:t>areas</a:t>
            </a:r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3419475" y="1196975"/>
            <a:ext cx="2087563" cy="1871663"/>
          </a:xfrm>
          <a:prstGeom prst="ellipse">
            <a:avLst/>
          </a:prstGeom>
          <a:gradFill rotWithShape="1">
            <a:gsLst>
              <a:gs pos="0">
                <a:srgbClr val="99CCFF">
                  <a:alpha val="18999"/>
                </a:srgbClr>
              </a:gs>
              <a:gs pos="100000">
                <a:srgbClr val="6688A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2400" b="1">
                <a:solidFill>
                  <a:schemeClr val="tx2"/>
                </a:solidFill>
              </a:rPr>
              <a:t>4 health</a:t>
            </a:r>
          </a:p>
          <a:p>
            <a:pPr eaLnBrk="1" hangingPunct="1"/>
            <a:r>
              <a:rPr lang="en-GB" altLang="en-US" sz="2400" b="1">
                <a:solidFill>
                  <a:schemeClr val="tx2"/>
                </a:solidFill>
              </a:rPr>
              <a:t>Areas</a:t>
            </a:r>
          </a:p>
          <a:p>
            <a:pPr eaLnBrk="1" hangingPunct="1"/>
            <a:r>
              <a:rPr lang="en-GB" altLang="en-US" sz="2400" b="1">
                <a:solidFill>
                  <a:schemeClr val="tx2"/>
                </a:solidFill>
              </a:rPr>
              <a:t>(5 for Mental </a:t>
            </a:r>
          </a:p>
          <a:p>
            <a:pPr eaLnBrk="1" hangingPunct="1"/>
            <a:r>
              <a:rPr lang="en-GB" altLang="en-US" sz="2400" b="1">
                <a:solidFill>
                  <a:schemeClr val="tx2"/>
                </a:solidFill>
              </a:rPr>
              <a:t>Health)</a:t>
            </a:r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1835150" y="3933825"/>
            <a:ext cx="2087563" cy="1871663"/>
          </a:xfrm>
          <a:prstGeom prst="ellipse">
            <a:avLst/>
          </a:prstGeom>
          <a:gradFill rotWithShape="1">
            <a:gsLst>
              <a:gs pos="0">
                <a:srgbClr val="99CCFF">
                  <a:alpha val="18999"/>
                </a:srgbClr>
              </a:gs>
              <a:gs pos="100000">
                <a:srgbClr val="6688A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2400" b="1">
                <a:solidFill>
                  <a:schemeClr val="tx2"/>
                </a:solidFill>
              </a:rPr>
              <a:t>4 fire areas</a:t>
            </a:r>
          </a:p>
          <a:p>
            <a:pPr eaLnBrk="1" hangingPunct="1"/>
            <a:r>
              <a:rPr lang="en-GB" altLang="en-US" sz="2400" b="1">
                <a:solidFill>
                  <a:schemeClr val="tx2"/>
                </a:solidFill>
              </a:rPr>
              <a:t>(+ bit of</a:t>
            </a:r>
          </a:p>
          <a:p>
            <a:pPr eaLnBrk="1" hangingPunct="1"/>
            <a:r>
              <a:rPr lang="en-GB" altLang="en-US" sz="2400" b="1">
                <a:solidFill>
                  <a:schemeClr val="tx2"/>
                </a:solidFill>
              </a:rPr>
              <a:t>Vale)</a:t>
            </a:r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5219700" y="1989138"/>
            <a:ext cx="2087563" cy="1871662"/>
          </a:xfrm>
          <a:prstGeom prst="ellipse">
            <a:avLst/>
          </a:prstGeom>
          <a:gradFill rotWithShape="1">
            <a:gsLst>
              <a:gs pos="0">
                <a:srgbClr val="99CCFF">
                  <a:alpha val="18999"/>
                </a:srgbClr>
              </a:gs>
              <a:gs pos="100000">
                <a:srgbClr val="6688A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2400" b="1">
                <a:solidFill>
                  <a:schemeClr val="tx2"/>
                </a:solidFill>
              </a:rPr>
              <a:t>29 Electoral</a:t>
            </a:r>
          </a:p>
          <a:p>
            <a:pPr eaLnBrk="1" hangingPunct="1"/>
            <a:r>
              <a:rPr lang="en-GB" altLang="en-US" sz="2400" b="1">
                <a:solidFill>
                  <a:schemeClr val="tx2"/>
                </a:solidFill>
              </a:rPr>
              <a:t>wards</a:t>
            </a:r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5292725" y="3573463"/>
            <a:ext cx="2087563" cy="1871662"/>
          </a:xfrm>
          <a:prstGeom prst="ellipse">
            <a:avLst/>
          </a:prstGeom>
          <a:gradFill rotWithShape="1">
            <a:gsLst>
              <a:gs pos="0">
                <a:srgbClr val="99CCFF">
                  <a:alpha val="18999"/>
                </a:srgbClr>
              </a:gs>
              <a:gs pos="100000">
                <a:srgbClr val="6688A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2400" b="1">
                <a:solidFill>
                  <a:schemeClr val="tx2"/>
                </a:solidFill>
              </a:rPr>
              <a:t>50+ PACT</a:t>
            </a:r>
          </a:p>
          <a:p>
            <a:pPr eaLnBrk="1" hangingPunct="1"/>
            <a:r>
              <a:rPr lang="en-GB" altLang="en-US" sz="2400" b="1">
                <a:solidFill>
                  <a:schemeClr val="tx2"/>
                </a:solidFill>
              </a:rPr>
              <a:t>Areas</a:t>
            </a:r>
          </a:p>
        </p:txBody>
      </p: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3635375" y="4581525"/>
            <a:ext cx="2087563" cy="1871663"/>
          </a:xfrm>
          <a:prstGeom prst="ellipse">
            <a:avLst/>
          </a:prstGeom>
          <a:gradFill rotWithShape="1">
            <a:gsLst>
              <a:gs pos="0">
                <a:srgbClr val="99CCFF">
                  <a:alpha val="18999"/>
                </a:srgbClr>
              </a:gs>
              <a:gs pos="100000">
                <a:srgbClr val="6688A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2400" b="1">
                <a:solidFill>
                  <a:schemeClr val="tx2"/>
                </a:solidFill>
              </a:rPr>
              <a:t>203 Lower </a:t>
            </a:r>
          </a:p>
          <a:p>
            <a:pPr eaLnBrk="1" hangingPunct="1"/>
            <a:r>
              <a:rPr lang="en-GB" altLang="en-US" sz="2400" b="1">
                <a:solidFill>
                  <a:schemeClr val="tx2"/>
                </a:solidFill>
              </a:rPr>
              <a:t>Super</a:t>
            </a:r>
          </a:p>
          <a:p>
            <a:pPr eaLnBrk="1" hangingPunct="1"/>
            <a:r>
              <a:rPr lang="en-GB" altLang="en-US" sz="2400" b="1">
                <a:solidFill>
                  <a:schemeClr val="tx2"/>
                </a:solidFill>
              </a:rPr>
              <a:t>Output</a:t>
            </a:r>
          </a:p>
          <a:p>
            <a:pPr eaLnBrk="1" hangingPunct="1"/>
            <a:r>
              <a:rPr lang="en-GB" altLang="en-US" sz="2400" b="1">
                <a:solidFill>
                  <a:schemeClr val="tx2"/>
                </a:solidFill>
              </a:rPr>
              <a:t>Areas</a:t>
            </a:r>
          </a:p>
        </p:txBody>
      </p:sp>
      <p:sp>
        <p:nvSpPr>
          <p:cNvPr id="231434" name="Oval 10"/>
          <p:cNvSpPr>
            <a:spLocks noChangeArrowheads="1"/>
          </p:cNvSpPr>
          <p:nvPr/>
        </p:nvSpPr>
        <p:spPr bwMode="auto">
          <a:xfrm>
            <a:off x="3492500" y="2997200"/>
            <a:ext cx="2087563" cy="1871663"/>
          </a:xfrm>
          <a:prstGeom prst="ellipse">
            <a:avLst/>
          </a:prstGeom>
          <a:gradFill rotWithShape="1">
            <a:gsLst>
              <a:gs pos="0">
                <a:srgbClr val="99CCFF">
                  <a:alpha val="18999"/>
                </a:srgbClr>
              </a:gs>
              <a:gs pos="100000">
                <a:srgbClr val="6688A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2400" b="1">
                <a:solidFill>
                  <a:schemeClr val="tx2"/>
                </a:solidFill>
              </a:rPr>
              <a:t>Citizen?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WEDFAN                                                                Wales Emergency Departments Frequent Attenders Network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12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1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260350"/>
            <a:ext cx="7010400" cy="1527175"/>
          </a:xfrm>
        </p:spPr>
        <p:txBody>
          <a:bodyPr/>
          <a:lstStyle/>
          <a:p>
            <a:pPr eaLnBrk="1" hangingPunct="1"/>
            <a:r>
              <a:rPr lang="en-GB" altLang="en-US" smtClean="0"/>
              <a:t>The Dilemma</a:t>
            </a:r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468313" y="1844675"/>
            <a:ext cx="3960812" cy="3455988"/>
          </a:xfrm>
          <a:prstGeom prst="ellipse">
            <a:avLst/>
          </a:prstGeom>
          <a:gradFill rotWithShape="1">
            <a:gsLst>
              <a:gs pos="0">
                <a:srgbClr val="99CCFF">
                  <a:alpha val="18999"/>
                </a:srgbClr>
              </a:gs>
              <a:gs pos="100000">
                <a:srgbClr val="6688A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 sz="3200" dirty="0">
              <a:solidFill>
                <a:schemeClr val="tx2"/>
              </a:solidFill>
            </a:endParaRPr>
          </a:p>
          <a:p>
            <a:pPr eaLnBrk="1" hangingPunct="1"/>
            <a:r>
              <a:rPr lang="en-GB" altLang="en-US" sz="3200" b="1" i="1" dirty="0" smtClean="0">
                <a:solidFill>
                  <a:schemeClr val="tx2"/>
                </a:solidFill>
              </a:rPr>
              <a:t>Relevance</a:t>
            </a:r>
          </a:p>
          <a:p>
            <a:pPr eaLnBrk="1" hangingPunct="1"/>
            <a:r>
              <a:rPr lang="en-GB" altLang="en-US" sz="2400" b="1" i="1" dirty="0" smtClean="0">
                <a:solidFill>
                  <a:schemeClr val="tx2"/>
                </a:solidFill>
              </a:rPr>
              <a:t>Need </a:t>
            </a:r>
            <a:r>
              <a:rPr lang="en-GB" altLang="en-US" sz="2400" b="1" i="1" dirty="0">
                <a:solidFill>
                  <a:schemeClr val="tx2"/>
                </a:solidFill>
              </a:rPr>
              <a:t>to be close </a:t>
            </a:r>
            <a:endParaRPr lang="en-GB" altLang="en-US" sz="2400" b="1" i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GB" altLang="en-US" sz="2400" b="1" i="1" dirty="0" smtClean="0">
                <a:solidFill>
                  <a:schemeClr val="tx2"/>
                </a:solidFill>
              </a:rPr>
              <a:t>enough</a:t>
            </a:r>
            <a:endParaRPr lang="en-GB" altLang="en-US" sz="2400" b="1" i="1" dirty="0">
              <a:solidFill>
                <a:schemeClr val="tx2"/>
              </a:solidFill>
            </a:endParaRPr>
          </a:p>
          <a:p>
            <a:pPr eaLnBrk="1" hangingPunct="1"/>
            <a:r>
              <a:rPr lang="en-GB" altLang="en-US" sz="2400" b="1" i="1" dirty="0">
                <a:solidFill>
                  <a:schemeClr val="tx2"/>
                </a:solidFill>
              </a:rPr>
              <a:t>to “ground level”</a:t>
            </a:r>
            <a:endParaRPr lang="en-GB" altLang="en-US" sz="3200" dirty="0">
              <a:solidFill>
                <a:schemeClr val="tx2"/>
              </a:solidFill>
            </a:endParaRPr>
          </a:p>
          <a:p>
            <a:pPr eaLnBrk="1" hangingPunct="1"/>
            <a:endParaRPr lang="en-GB" altLang="en-US" sz="3200" b="1" i="1" dirty="0">
              <a:solidFill>
                <a:schemeClr val="tx2"/>
              </a:solidFill>
            </a:endParaRPr>
          </a:p>
          <a:p>
            <a:pPr eaLnBrk="1" hangingPunct="1"/>
            <a:endParaRPr lang="en-GB" altLang="en-US" sz="2400" b="1" dirty="0">
              <a:solidFill>
                <a:schemeClr val="tx2"/>
              </a:solidFill>
            </a:endParaRPr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4859338" y="1844675"/>
            <a:ext cx="3960812" cy="3455988"/>
          </a:xfrm>
          <a:prstGeom prst="ellipse">
            <a:avLst/>
          </a:prstGeom>
          <a:gradFill rotWithShape="1">
            <a:gsLst>
              <a:gs pos="0">
                <a:srgbClr val="99CCFF">
                  <a:alpha val="18999"/>
                </a:srgbClr>
              </a:gs>
              <a:gs pos="100000">
                <a:srgbClr val="6688A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3200" b="1" i="1">
                <a:solidFill>
                  <a:schemeClr val="tx2"/>
                </a:solidFill>
              </a:rPr>
              <a:t>Effective</a:t>
            </a:r>
          </a:p>
          <a:p>
            <a:pPr eaLnBrk="1" hangingPunct="1"/>
            <a:endParaRPr lang="en-GB" altLang="en-US" sz="3200" b="1" i="1">
              <a:solidFill>
                <a:schemeClr val="tx2"/>
              </a:solidFill>
            </a:endParaRPr>
          </a:p>
          <a:p>
            <a:pPr eaLnBrk="1" hangingPunct="1"/>
            <a:r>
              <a:rPr lang="en-GB" altLang="en-US" sz="2400" b="1" i="1">
                <a:solidFill>
                  <a:schemeClr val="tx2"/>
                </a:solidFill>
              </a:rPr>
              <a:t>Not so many they </a:t>
            </a:r>
          </a:p>
          <a:p>
            <a:pPr eaLnBrk="1" hangingPunct="1"/>
            <a:r>
              <a:rPr lang="en-GB" altLang="en-US" sz="2400" b="1" i="1">
                <a:solidFill>
                  <a:schemeClr val="tx2"/>
                </a:solidFill>
              </a:rPr>
              <a:t>Can’t be supported</a:t>
            </a:r>
          </a:p>
          <a:p>
            <a:pPr eaLnBrk="1" hangingPunct="1"/>
            <a:r>
              <a:rPr lang="en-GB" altLang="en-US" sz="2400" b="1" i="1">
                <a:solidFill>
                  <a:schemeClr val="tx2"/>
                </a:solidFill>
              </a:rPr>
              <a:t>by key decision</a:t>
            </a:r>
          </a:p>
          <a:p>
            <a:pPr eaLnBrk="1" hangingPunct="1"/>
            <a:r>
              <a:rPr lang="en-GB" altLang="en-US" sz="2400" b="1" i="1">
                <a:solidFill>
                  <a:schemeClr val="tx2"/>
                </a:solidFill>
              </a:rPr>
              <a:t>makers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WEDFAN                                                                Wales Emergency Departments Frequent Attenders Network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43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903288"/>
            <a:ext cx="5773737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124075" y="182841"/>
            <a:ext cx="42840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altLang="en-US" b="1" u="sng" dirty="0"/>
              <a:t>6 Neighbourhood </a:t>
            </a:r>
            <a:r>
              <a:rPr lang="en-GB" altLang="en-US" b="1" u="sng" dirty="0" smtClean="0"/>
              <a:t>Partnership </a:t>
            </a:r>
            <a:r>
              <a:rPr lang="en-GB" altLang="en-US" b="1" u="sng" dirty="0"/>
              <a:t>Teams</a:t>
            </a:r>
            <a:r>
              <a:rPr lang="en-GB" altLang="en-US" dirty="0"/>
              <a:t> </a:t>
            </a:r>
          </a:p>
        </p:txBody>
      </p:sp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6156325" y="620713"/>
            <a:ext cx="1503363" cy="654050"/>
          </a:xfrm>
          <a:prstGeom prst="rect">
            <a:avLst/>
          </a:prstGeom>
          <a:solidFill>
            <a:srgbClr val="C6D8C8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1"/>
              <a:t>Cardiff North</a:t>
            </a:r>
            <a:endParaRPr lang="en-GB" altLang="en-US"/>
          </a:p>
        </p:txBody>
      </p:sp>
      <p:sp>
        <p:nvSpPr>
          <p:cNvPr id="210949" name="Text Box 5"/>
          <p:cNvSpPr txBox="1">
            <a:spLocks noChangeArrowheads="1"/>
          </p:cNvSpPr>
          <p:nvPr/>
        </p:nvSpPr>
        <p:spPr bwMode="auto">
          <a:xfrm>
            <a:off x="7164388" y="2921000"/>
            <a:ext cx="1503362" cy="654050"/>
          </a:xfrm>
          <a:prstGeom prst="rect">
            <a:avLst/>
          </a:prstGeom>
          <a:solidFill>
            <a:srgbClr val="C6D8C8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1"/>
              <a:t>Cardiff </a:t>
            </a:r>
          </a:p>
          <a:p>
            <a:pPr eaLnBrk="1" hangingPunct="1"/>
            <a:r>
              <a:rPr lang="en-GB" altLang="en-US" b="1"/>
              <a:t>East</a:t>
            </a:r>
            <a:endParaRPr lang="en-GB" altLang="en-US"/>
          </a:p>
        </p:txBody>
      </p:sp>
      <p:sp>
        <p:nvSpPr>
          <p:cNvPr id="210950" name="Text Box 6"/>
          <p:cNvSpPr txBox="1">
            <a:spLocks noChangeArrowheads="1"/>
          </p:cNvSpPr>
          <p:nvPr/>
        </p:nvSpPr>
        <p:spPr bwMode="auto">
          <a:xfrm>
            <a:off x="6156325" y="4216400"/>
            <a:ext cx="1503363" cy="722313"/>
          </a:xfrm>
          <a:prstGeom prst="rect">
            <a:avLst/>
          </a:prstGeom>
          <a:solidFill>
            <a:srgbClr val="C6D8C8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1"/>
              <a:t>Cardiff South East</a:t>
            </a:r>
            <a:endParaRPr lang="en-GB" altLang="en-US"/>
          </a:p>
        </p:txBody>
      </p:sp>
      <p:sp>
        <p:nvSpPr>
          <p:cNvPr id="210951" name="Text Box 7"/>
          <p:cNvSpPr txBox="1">
            <a:spLocks noChangeArrowheads="1"/>
          </p:cNvSpPr>
          <p:nvPr/>
        </p:nvSpPr>
        <p:spPr bwMode="auto">
          <a:xfrm>
            <a:off x="4213225" y="5153025"/>
            <a:ext cx="1654175" cy="723900"/>
          </a:xfrm>
          <a:prstGeom prst="rect">
            <a:avLst/>
          </a:prstGeom>
          <a:solidFill>
            <a:srgbClr val="C6D8C8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1"/>
              <a:t>City &amp; Cardiff South</a:t>
            </a:r>
          </a:p>
          <a:p>
            <a:pPr algn="l" eaLnBrk="1" hangingPunct="1"/>
            <a:endParaRPr lang="en-GB" altLang="en-US"/>
          </a:p>
        </p:txBody>
      </p:sp>
      <p:sp>
        <p:nvSpPr>
          <p:cNvPr id="210952" name="Text Box 8"/>
          <p:cNvSpPr txBox="1">
            <a:spLocks noChangeArrowheads="1"/>
          </p:cNvSpPr>
          <p:nvPr/>
        </p:nvSpPr>
        <p:spPr bwMode="auto">
          <a:xfrm>
            <a:off x="1404938" y="4287838"/>
            <a:ext cx="1654175" cy="723900"/>
          </a:xfrm>
          <a:prstGeom prst="rect">
            <a:avLst/>
          </a:prstGeom>
          <a:solidFill>
            <a:srgbClr val="C6D8C8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1"/>
              <a:t>Cardiff South West</a:t>
            </a:r>
            <a:endParaRPr lang="en-GB" altLang="en-US"/>
          </a:p>
        </p:txBody>
      </p:sp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107950" y="1984375"/>
            <a:ext cx="1503363" cy="647700"/>
          </a:xfrm>
          <a:prstGeom prst="rect">
            <a:avLst/>
          </a:prstGeom>
          <a:solidFill>
            <a:srgbClr val="C6D8C8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1"/>
              <a:t>Cardiff West</a:t>
            </a:r>
            <a:endParaRPr lang="en-GB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WEDFAN                                                                Wales Emergency Departments Frequent Attenders Network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86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8" grpId="0" animBg="1"/>
      <p:bldP spid="210949" grpId="0" animBg="1"/>
      <p:bldP spid="210950" grpId="0" animBg="1"/>
      <p:bldP spid="210951" grpId="0" animBg="1"/>
      <p:bldP spid="210952" grpId="0" animBg="1"/>
      <p:bldP spid="2109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88913"/>
            <a:ext cx="7667625" cy="1470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altLang="en-U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The Cardiff Neighbourhood Management Model – step 1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79437" y="1556792"/>
            <a:ext cx="4424611" cy="4824535"/>
          </a:xfrm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indent="0" algn="r" eaLnBrk="1" hangingPunct="1">
              <a:lnSpc>
                <a:spcPct val="80000"/>
              </a:lnSpc>
              <a:buFontTx/>
              <a:buNone/>
            </a:pPr>
            <a:endParaRPr lang="en-GB" altLang="en-US" sz="1800" smtClean="0"/>
          </a:p>
          <a:p>
            <a:pPr marL="0" indent="0" algn="r" eaLnBrk="1" hangingPunct="1">
              <a:lnSpc>
                <a:spcPct val="80000"/>
              </a:lnSpc>
              <a:buFontTx/>
              <a:buNone/>
            </a:pPr>
            <a:endParaRPr lang="en-GB" altLang="en-US" sz="18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000" b="1" smtClean="0"/>
              <a:t>Neighbourhood  Police Inspector, Sgts, PCs,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000" b="1" smtClean="0"/>
              <a:t>PCSOs and Specials</a:t>
            </a:r>
          </a:p>
        </p:txBody>
      </p:sp>
      <p:pic>
        <p:nvPicPr>
          <p:cNvPr id="15364" name="Picture 4" descr="E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58453"/>
            <a:ext cx="3311525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65337"/>
            <a:ext cx="5111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3060700"/>
            <a:ext cx="5111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3068638"/>
            <a:ext cx="5111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3068638"/>
            <a:ext cx="5111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068638"/>
            <a:ext cx="5111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1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068638"/>
            <a:ext cx="5111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3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429125"/>
            <a:ext cx="5111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4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437063"/>
            <a:ext cx="5111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4429125"/>
            <a:ext cx="5111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6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437063"/>
            <a:ext cx="5111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437063"/>
            <a:ext cx="5111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5437766" y="3933056"/>
            <a:ext cx="3384550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 dirty="0">
                <a:solidFill>
                  <a:srgbClr val="660066"/>
                </a:solidFill>
              </a:rPr>
              <a:t>Neighbourhood Policing Model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 b="1" dirty="0">
                <a:solidFill>
                  <a:srgbClr val="660066"/>
                </a:solidFill>
              </a:rPr>
              <a:t>(already in place)</a:t>
            </a:r>
          </a:p>
        </p:txBody>
      </p:sp>
    </p:spTree>
    <p:extLst>
      <p:ext uri="{BB962C8B-B14F-4D97-AF65-F5344CB8AC3E}">
        <p14:creationId xmlns:p14="http://schemas.microsoft.com/office/powerpoint/2010/main" val="32812125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88913"/>
            <a:ext cx="7667625" cy="1470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altLang="en-U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The Cardiff Neighbourhood Management Model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79388" y="1484313"/>
            <a:ext cx="3887787" cy="4249737"/>
          </a:xfrm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indent="0" algn="r" eaLnBrk="1" hangingPunct="1">
              <a:lnSpc>
                <a:spcPct val="80000"/>
              </a:lnSpc>
              <a:buFontTx/>
              <a:buNone/>
            </a:pPr>
            <a:endParaRPr lang="en-GB" altLang="en-US" sz="1800" smtClean="0"/>
          </a:p>
          <a:p>
            <a:pPr marL="0" indent="0" algn="r" eaLnBrk="1" hangingPunct="1">
              <a:lnSpc>
                <a:spcPct val="80000"/>
              </a:lnSpc>
              <a:buFontTx/>
              <a:buNone/>
            </a:pPr>
            <a:endParaRPr lang="en-GB" altLang="en-US" sz="2000" b="1" smtClean="0"/>
          </a:p>
        </p:txBody>
      </p:sp>
      <p:pic>
        <p:nvPicPr>
          <p:cNvPr id="16388" name="Picture 4" descr="E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7338"/>
            <a:ext cx="3311525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15573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5573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15573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5573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15573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5573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573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4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573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15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323850" y="2276475"/>
            <a:ext cx="360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/>
              <a:t>Neighbourhood Police Team</a:t>
            </a:r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>
            <a:off x="179388" y="2781300"/>
            <a:ext cx="388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6402" name="Picture 18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8527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19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8527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20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8527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21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8527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Picture 22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8527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7" name="Picture 23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8527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8" name="Picture 24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8527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9" name="Picture 25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8527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0" name="Picture 26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8527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1" name="Picture 27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527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2" name="Text Box 28"/>
          <p:cNvSpPr txBox="1">
            <a:spLocks noChangeArrowheads="1"/>
          </p:cNvSpPr>
          <p:nvPr/>
        </p:nvSpPr>
        <p:spPr bwMode="auto">
          <a:xfrm>
            <a:off x="323850" y="3573463"/>
            <a:ext cx="3600450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/>
              <a:t>Other locality-based staff (e.g. Communities First, RSLs, voluntary organisations, head teachers, Youth Services, Social Services, Fire Station Commanders, district housing officers, clinics, wardens etc.,)</a:t>
            </a:r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5436096" y="4027610"/>
            <a:ext cx="324008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dirty="0">
                <a:solidFill>
                  <a:srgbClr val="660066"/>
                </a:solidFill>
              </a:rPr>
              <a:t>Resources largely already in place but not co-ordinated or joined up</a:t>
            </a:r>
          </a:p>
        </p:txBody>
      </p:sp>
    </p:spTree>
    <p:extLst>
      <p:ext uri="{BB962C8B-B14F-4D97-AF65-F5344CB8AC3E}">
        <p14:creationId xmlns:p14="http://schemas.microsoft.com/office/powerpoint/2010/main" val="23781896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88913"/>
            <a:ext cx="7667625" cy="1470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altLang="en-U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The Cardiff Neighbourhood Management Model – Step 2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4137" y="1484313"/>
            <a:ext cx="3887788" cy="2520950"/>
          </a:xfrm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indent="0" algn="r" eaLnBrk="1" hangingPunct="1">
              <a:lnSpc>
                <a:spcPct val="80000"/>
              </a:lnSpc>
              <a:buFontTx/>
              <a:buNone/>
            </a:pPr>
            <a:endParaRPr lang="en-GB" altLang="en-US" sz="1800" smtClean="0"/>
          </a:p>
          <a:p>
            <a:pPr marL="0" indent="0" algn="r" eaLnBrk="1" hangingPunct="1">
              <a:lnSpc>
                <a:spcPct val="80000"/>
              </a:lnSpc>
              <a:buFontTx/>
              <a:buNone/>
            </a:pPr>
            <a:endParaRPr lang="en-GB" altLang="en-US" sz="2000" b="1" smtClean="0"/>
          </a:p>
        </p:txBody>
      </p:sp>
      <p:pic>
        <p:nvPicPr>
          <p:cNvPr id="17412" name="Picture 4" descr="E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7357"/>
            <a:ext cx="3311525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15573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5573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15573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5573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15573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5573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573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573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23850" y="2276475"/>
            <a:ext cx="360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/>
              <a:t>Neighbourhood Police Team</a:t>
            </a:r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179388" y="2781300"/>
            <a:ext cx="388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7426" name="Picture 18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8527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19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8527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Picture 20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8527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21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8527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0" name="Picture 22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8527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23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8527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Picture 24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8527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Picture 25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8527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26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8527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27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527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323850" y="3573463"/>
            <a:ext cx="360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/>
              <a:t>Other locality-based partners</a:t>
            </a:r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323850" y="5013176"/>
            <a:ext cx="85686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dirty="0" smtClean="0">
                <a:solidFill>
                  <a:srgbClr val="660066"/>
                </a:solidFill>
              </a:rPr>
              <a:t>In joining </a:t>
            </a:r>
            <a:r>
              <a:rPr lang="en-GB" altLang="en-US" sz="2400" dirty="0">
                <a:solidFill>
                  <a:srgbClr val="660066"/>
                </a:solidFill>
              </a:rPr>
              <a:t>these two boxes up and </a:t>
            </a:r>
            <a:r>
              <a:rPr lang="en-GB" altLang="en-US" sz="2400" dirty="0" smtClean="0">
                <a:solidFill>
                  <a:srgbClr val="660066"/>
                </a:solidFill>
              </a:rPr>
              <a:t>co-ordinating </a:t>
            </a:r>
            <a:r>
              <a:rPr lang="en-GB" altLang="en-US" sz="2400" dirty="0">
                <a:solidFill>
                  <a:srgbClr val="660066"/>
                </a:solidFill>
              </a:rPr>
              <a:t>as ‘teams’ </a:t>
            </a:r>
            <a:r>
              <a:rPr lang="en-GB" altLang="en-US" sz="2400" dirty="0" smtClean="0">
                <a:solidFill>
                  <a:srgbClr val="660066"/>
                </a:solidFill>
              </a:rPr>
              <a:t>we </a:t>
            </a:r>
            <a:r>
              <a:rPr lang="en-GB" altLang="en-US" sz="2400" dirty="0">
                <a:solidFill>
                  <a:srgbClr val="660066"/>
                </a:solidFill>
              </a:rPr>
              <a:t>have the basis of multi-agency neighbourhood </a:t>
            </a:r>
            <a:r>
              <a:rPr lang="en-GB" altLang="en-US" sz="2400" dirty="0" smtClean="0">
                <a:solidFill>
                  <a:srgbClr val="660066"/>
                </a:solidFill>
              </a:rPr>
              <a:t>partnerships </a:t>
            </a:r>
            <a:endParaRPr lang="en-GB" altLang="en-US" sz="2400" dirty="0">
              <a:solidFill>
                <a:srgbClr val="660066"/>
              </a:solidFill>
            </a:endParaRPr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auto">
          <a:xfrm>
            <a:off x="3924300" y="2420938"/>
            <a:ext cx="10795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1985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79388" y="1484313"/>
            <a:ext cx="3887787" cy="4176712"/>
          </a:xfrm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indent="0" algn="r" eaLnBrk="1" hangingPunct="1">
              <a:lnSpc>
                <a:spcPct val="80000"/>
              </a:lnSpc>
              <a:buFontTx/>
              <a:buNone/>
            </a:pPr>
            <a:endParaRPr lang="en-GB" altLang="en-US" sz="1800" smtClean="0"/>
          </a:p>
          <a:p>
            <a:pPr marL="0" indent="0" algn="r" eaLnBrk="1" hangingPunct="1">
              <a:lnSpc>
                <a:spcPct val="80000"/>
              </a:lnSpc>
              <a:buFontTx/>
              <a:buNone/>
            </a:pPr>
            <a:endParaRPr lang="en-GB" altLang="en-US" sz="2000" b="1" smtClean="0"/>
          </a:p>
        </p:txBody>
      </p:sp>
      <p:pic>
        <p:nvPicPr>
          <p:cNvPr id="20483" name="Picture 3" descr="E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484313"/>
            <a:ext cx="3311525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15573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5573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15573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5573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15573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5573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1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2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573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3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573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4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323850" y="2276475"/>
            <a:ext cx="360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/>
              <a:t>Neighbourhood Police Team</a:t>
            </a:r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179388" y="2781300"/>
            <a:ext cx="388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0497" name="Picture 17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8527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18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8527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9" name="Picture 19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8527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20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8527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1" name="Picture 21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8527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2" name="Picture 22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8527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3" name="Picture 23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8527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4" name="Picture 24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8527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5" name="Picture 25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8527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6" name="Picture 26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527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323850" y="3573463"/>
            <a:ext cx="360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/>
              <a:t>Other locality-based partners</a:t>
            </a:r>
          </a:p>
        </p:txBody>
      </p:sp>
      <p:sp>
        <p:nvSpPr>
          <p:cNvPr id="20508" name="Line 28"/>
          <p:cNvSpPr>
            <a:spLocks noChangeShapeType="1"/>
          </p:cNvSpPr>
          <p:nvPr/>
        </p:nvSpPr>
        <p:spPr bwMode="auto">
          <a:xfrm>
            <a:off x="3924300" y="2420938"/>
            <a:ext cx="10795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09" name="Line 29"/>
          <p:cNvSpPr>
            <a:spLocks noChangeShapeType="1"/>
          </p:cNvSpPr>
          <p:nvPr/>
        </p:nvSpPr>
        <p:spPr bwMode="auto">
          <a:xfrm>
            <a:off x="179388" y="4076700"/>
            <a:ext cx="388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10" name="Text Box 30"/>
          <p:cNvSpPr txBox="1">
            <a:spLocks noChangeArrowheads="1"/>
          </p:cNvSpPr>
          <p:nvPr/>
        </p:nvSpPr>
        <p:spPr bwMode="auto">
          <a:xfrm>
            <a:off x="4211638" y="4078288"/>
            <a:ext cx="31686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b="1">
                <a:solidFill>
                  <a:srgbClr val="660066"/>
                </a:solidFill>
              </a:rPr>
              <a:t>130 OMs divided across 6-12 neighbourhood management teams…</a:t>
            </a:r>
          </a:p>
        </p:txBody>
      </p:sp>
      <p:pic>
        <p:nvPicPr>
          <p:cNvPr id="20511" name="Picture 31" descr="figure r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14813"/>
            <a:ext cx="2413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2" name="Text Box 32"/>
          <p:cNvSpPr txBox="1">
            <a:spLocks noChangeArrowheads="1"/>
          </p:cNvSpPr>
          <p:nvPr/>
        </p:nvSpPr>
        <p:spPr bwMode="auto">
          <a:xfrm>
            <a:off x="323850" y="5006975"/>
            <a:ext cx="360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 dirty="0" smtClean="0"/>
              <a:t>Nici Evans CCC</a:t>
            </a:r>
            <a:endParaRPr lang="en-GB" altLang="en-US" b="1" dirty="0"/>
          </a:p>
        </p:txBody>
      </p:sp>
      <p:sp>
        <p:nvSpPr>
          <p:cNvPr id="120865" name="Rectangle 33"/>
          <p:cNvSpPr>
            <a:spLocks noChangeArrowheads="1"/>
          </p:cNvSpPr>
          <p:nvPr/>
        </p:nvSpPr>
        <p:spPr bwMode="auto">
          <a:xfrm>
            <a:off x="0" y="158750"/>
            <a:ext cx="766762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320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The Cardiff Neighbourhood Management Model – step 3</a:t>
            </a:r>
          </a:p>
        </p:txBody>
      </p:sp>
    </p:spTree>
    <p:extLst>
      <p:ext uri="{BB962C8B-B14F-4D97-AF65-F5344CB8AC3E}">
        <p14:creationId xmlns:p14="http://schemas.microsoft.com/office/powerpoint/2010/main" val="36216062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88913"/>
            <a:ext cx="7667625" cy="1470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altLang="en-U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The Cardiff Neighbourhood Management Model – Step 3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79388" y="1484313"/>
            <a:ext cx="7272337" cy="4249737"/>
          </a:xfrm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indent="0" algn="r" eaLnBrk="1" hangingPunct="1">
              <a:lnSpc>
                <a:spcPct val="80000"/>
              </a:lnSpc>
              <a:buFontTx/>
              <a:buNone/>
            </a:pPr>
            <a:endParaRPr lang="en-GB" altLang="en-US" sz="1800" smtClean="0"/>
          </a:p>
          <a:p>
            <a:pPr marL="0" indent="0" algn="r" eaLnBrk="1" hangingPunct="1">
              <a:lnSpc>
                <a:spcPct val="80000"/>
              </a:lnSpc>
              <a:buFontTx/>
              <a:buNone/>
            </a:pPr>
            <a:endParaRPr lang="en-GB" altLang="en-US" sz="2000" b="1" smtClean="0"/>
          </a:p>
        </p:txBody>
      </p:sp>
      <p:pic>
        <p:nvPicPr>
          <p:cNvPr id="21508" name="Picture 4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573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323850" y="4887913"/>
            <a:ext cx="7056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b="1" dirty="0"/>
              <a:t>Cardiff Council’s Operational </a:t>
            </a:r>
            <a:r>
              <a:rPr lang="en-GB" altLang="en-US" sz="2000" b="1" dirty="0" smtClean="0"/>
              <a:t>Managers</a:t>
            </a:r>
            <a:r>
              <a:rPr lang="en-GB" altLang="en-US" sz="2000" b="1" dirty="0" smtClean="0">
                <a:solidFill>
                  <a:srgbClr val="FF0000"/>
                </a:solidFill>
              </a:rPr>
              <a:t> </a:t>
            </a:r>
            <a:r>
              <a:rPr lang="en-GB" altLang="en-US" sz="2000" b="1" dirty="0"/>
              <a:t>divided across service area silos</a:t>
            </a:r>
          </a:p>
        </p:txBody>
      </p:sp>
      <p:pic>
        <p:nvPicPr>
          <p:cNvPr id="21519" name="Picture 15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527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8527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7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8527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18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28527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19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8527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21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8527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Picture 22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8527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23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28527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8" name="Picture 24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28527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25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0" name="Picture 26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1" name="Picture 27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5573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2" name="Picture 28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3" name="Picture 29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4" name="Picture 30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5" name="Picture 31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5573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6" name="Picture 32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5573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7" name="Picture 33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8527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8" name="Picture 34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8527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9" name="Picture 35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8527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0" name="Picture 36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28527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1" name="Picture 37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8527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2" name="Picture 38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8527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3" name="Picture 39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8527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4" name="Picture 40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8527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5" name="Picture 41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2050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6" name="Picture 42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22050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7" name="Picture 43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2050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8" name="Picture 44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2050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9" name="Picture 45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22050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50" name="Picture 46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22050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52" name="Picture 48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22050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53" name="Picture 49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050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54" name="Picture 50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2050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55" name="Picture 51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50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57" name="Picture 53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2050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58" name="Picture 54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2050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59" name="Picture 55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22050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60" name="Picture 56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2050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61" name="Picture 57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5004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62" name="Picture 58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35004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63" name="Picture 59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5004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64" name="Picture 60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35004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65" name="Picture 61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5004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66" name="Picture 62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35004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67" name="Picture 63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004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68" name="Picture 64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35004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69" name="Picture 65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5004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70" name="Picture 66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5004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71" name="Picture 67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004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72" name="Picture 68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5004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73" name="Picture 69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5004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74" name="Picture 70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5004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75" name="Picture 71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5004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76" name="Picture 72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5004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77" name="Picture 73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78" name="Picture 74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79" name="Picture 75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2050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80" name="Picture 76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2050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81" name="Picture 77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22050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82" name="Picture 78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2050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83" name="Picture 79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2050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84" name="Picture 80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8527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86" name="Picture 82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8527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88" name="Picture 84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5004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89" name="Picture 85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5004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90" name="Picture 86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5004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91" name="Picture 87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5004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92" name="Line 88"/>
          <p:cNvSpPr>
            <a:spLocks noChangeShapeType="1"/>
          </p:cNvSpPr>
          <p:nvPr/>
        </p:nvSpPr>
        <p:spPr bwMode="auto">
          <a:xfrm>
            <a:off x="179388" y="4797425"/>
            <a:ext cx="7272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93" name="Line 89"/>
          <p:cNvSpPr>
            <a:spLocks noChangeShapeType="1"/>
          </p:cNvSpPr>
          <p:nvPr/>
        </p:nvSpPr>
        <p:spPr bwMode="auto">
          <a:xfrm>
            <a:off x="1258888" y="1484313"/>
            <a:ext cx="0" cy="3313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94" name="Line 90"/>
          <p:cNvSpPr>
            <a:spLocks noChangeShapeType="1"/>
          </p:cNvSpPr>
          <p:nvPr/>
        </p:nvSpPr>
        <p:spPr bwMode="auto">
          <a:xfrm>
            <a:off x="2268538" y="1484313"/>
            <a:ext cx="0" cy="3313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95" name="Line 91"/>
          <p:cNvSpPr>
            <a:spLocks noChangeShapeType="1"/>
          </p:cNvSpPr>
          <p:nvPr/>
        </p:nvSpPr>
        <p:spPr bwMode="auto">
          <a:xfrm>
            <a:off x="3635375" y="1484313"/>
            <a:ext cx="0" cy="3313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96" name="Line 92"/>
          <p:cNvSpPr>
            <a:spLocks noChangeShapeType="1"/>
          </p:cNvSpPr>
          <p:nvPr/>
        </p:nvSpPr>
        <p:spPr bwMode="auto">
          <a:xfrm>
            <a:off x="4932363" y="1484313"/>
            <a:ext cx="0" cy="3313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97" name="Line 93"/>
          <p:cNvSpPr>
            <a:spLocks noChangeShapeType="1"/>
          </p:cNvSpPr>
          <p:nvPr/>
        </p:nvSpPr>
        <p:spPr bwMode="auto">
          <a:xfrm>
            <a:off x="6372225" y="1484313"/>
            <a:ext cx="0" cy="3313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98" name="Text Box 94"/>
          <p:cNvSpPr txBox="1">
            <a:spLocks noChangeArrowheads="1"/>
          </p:cNvSpPr>
          <p:nvPr/>
        </p:nvSpPr>
        <p:spPr bwMode="auto">
          <a:xfrm>
            <a:off x="2339975" y="4221163"/>
            <a:ext cx="11525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 smtClean="0">
                <a:solidFill>
                  <a:srgbClr val="0000CC"/>
                </a:solidFill>
              </a:rPr>
              <a:t>Housing &amp; Communities</a:t>
            </a:r>
            <a:endParaRPr lang="en-GB" altLang="en-US" sz="1200" b="1" dirty="0">
              <a:solidFill>
                <a:srgbClr val="0000CC"/>
              </a:solidFill>
            </a:endParaRPr>
          </a:p>
        </p:txBody>
      </p:sp>
      <p:sp>
        <p:nvSpPr>
          <p:cNvPr id="21599" name="Text Box 95"/>
          <p:cNvSpPr txBox="1">
            <a:spLocks noChangeArrowheads="1"/>
          </p:cNvSpPr>
          <p:nvPr/>
        </p:nvSpPr>
        <p:spPr bwMode="auto">
          <a:xfrm>
            <a:off x="3706812" y="4221969"/>
            <a:ext cx="1152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b="1" dirty="0">
                <a:solidFill>
                  <a:srgbClr val="0000CC"/>
                </a:solidFill>
              </a:rPr>
              <a:t>Lifelong Learning</a:t>
            </a:r>
          </a:p>
        </p:txBody>
      </p:sp>
      <p:sp>
        <p:nvSpPr>
          <p:cNvPr id="21600" name="Text Box 96"/>
          <p:cNvSpPr txBox="1">
            <a:spLocks noChangeArrowheads="1"/>
          </p:cNvSpPr>
          <p:nvPr/>
        </p:nvSpPr>
        <p:spPr bwMode="auto">
          <a:xfrm>
            <a:off x="5075238" y="4076700"/>
            <a:ext cx="11525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>
                <a:solidFill>
                  <a:srgbClr val="0000CC"/>
                </a:solidFill>
              </a:rPr>
              <a:t>Highways, Transport &amp; Waste</a:t>
            </a:r>
          </a:p>
        </p:txBody>
      </p:sp>
      <p:sp>
        <p:nvSpPr>
          <p:cNvPr id="21601" name="Text Box 97"/>
          <p:cNvSpPr txBox="1">
            <a:spLocks noChangeArrowheads="1"/>
          </p:cNvSpPr>
          <p:nvPr/>
        </p:nvSpPr>
        <p:spPr bwMode="auto">
          <a:xfrm>
            <a:off x="1331913" y="4221163"/>
            <a:ext cx="9366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b="1">
                <a:solidFill>
                  <a:srgbClr val="0000CC"/>
                </a:solidFill>
              </a:rPr>
              <a:t>Adult Services</a:t>
            </a:r>
          </a:p>
        </p:txBody>
      </p:sp>
      <p:sp>
        <p:nvSpPr>
          <p:cNvPr id="21602" name="Text Box 98"/>
          <p:cNvSpPr txBox="1">
            <a:spLocks noChangeArrowheads="1"/>
          </p:cNvSpPr>
          <p:nvPr/>
        </p:nvSpPr>
        <p:spPr bwMode="auto">
          <a:xfrm>
            <a:off x="323850" y="4221163"/>
            <a:ext cx="86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000" b="1">
                <a:solidFill>
                  <a:srgbClr val="0000CC"/>
                </a:solidFill>
              </a:rPr>
              <a:t>Children’s Services</a:t>
            </a:r>
          </a:p>
        </p:txBody>
      </p:sp>
      <p:sp>
        <p:nvSpPr>
          <p:cNvPr id="21603" name="Text Box 99"/>
          <p:cNvSpPr txBox="1">
            <a:spLocks noChangeArrowheads="1"/>
          </p:cNvSpPr>
          <p:nvPr/>
        </p:nvSpPr>
        <p:spPr bwMode="auto">
          <a:xfrm>
            <a:off x="6443663" y="4292600"/>
            <a:ext cx="93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 dirty="0">
                <a:solidFill>
                  <a:srgbClr val="0000CC"/>
                </a:solidFill>
              </a:rPr>
              <a:t>Etc.</a:t>
            </a:r>
          </a:p>
        </p:txBody>
      </p:sp>
      <p:pic>
        <p:nvPicPr>
          <p:cNvPr id="21604" name="Picture 100" descr="figure 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54" y="2201863"/>
            <a:ext cx="2381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486" y="2849563"/>
            <a:ext cx="2381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3497263"/>
            <a:ext cx="2381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559" y="2205038"/>
            <a:ext cx="2381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12" y="2842478"/>
            <a:ext cx="2381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5449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88913"/>
            <a:ext cx="7667625" cy="1470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altLang="en-U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The Cardiff Neighbourhood Management Model – Step 3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79388" y="1484313"/>
            <a:ext cx="7272337" cy="4249737"/>
          </a:xfrm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indent="0" algn="r" eaLnBrk="1" hangingPunct="1">
              <a:lnSpc>
                <a:spcPct val="80000"/>
              </a:lnSpc>
              <a:buFontTx/>
              <a:buNone/>
            </a:pPr>
            <a:endParaRPr lang="en-GB" altLang="en-US" sz="1800" smtClean="0"/>
          </a:p>
          <a:p>
            <a:pPr marL="0" indent="0" algn="r" eaLnBrk="1" hangingPunct="1">
              <a:lnSpc>
                <a:spcPct val="80000"/>
              </a:lnSpc>
              <a:buFontTx/>
              <a:buNone/>
            </a:pPr>
            <a:endParaRPr lang="en-GB" altLang="en-US" sz="2000" b="1" smtClean="0"/>
          </a:p>
        </p:txBody>
      </p:sp>
      <p:pic>
        <p:nvPicPr>
          <p:cNvPr id="22532" name="Picture 4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573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1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2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323850" y="4887913"/>
            <a:ext cx="7056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b="1" dirty="0"/>
              <a:t>More </a:t>
            </a:r>
            <a:r>
              <a:rPr lang="en-GB" altLang="en-US" sz="2000" b="1" dirty="0" smtClean="0"/>
              <a:t>staff  </a:t>
            </a:r>
            <a:r>
              <a:rPr lang="en-GB" altLang="en-US" sz="2000" b="1" dirty="0"/>
              <a:t>from different service areas are identified…</a:t>
            </a:r>
          </a:p>
        </p:txBody>
      </p:sp>
      <p:pic>
        <p:nvPicPr>
          <p:cNvPr id="22543" name="Picture 15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527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16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8527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17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8527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18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28527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19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28527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20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8527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21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8527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22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28527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23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28527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24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3" name="Picture 25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4" name="Picture 26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5573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5" name="Picture 27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6" name="Picture 28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7" name="Picture 29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5573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8" name="Picture 30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5573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9" name="Picture 31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8527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0" name="Picture 32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8527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1" name="Picture 33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8527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2" name="Picture 34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28527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3" name="Picture 35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8527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4" name="Picture 36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8527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5" name="Picture 37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8527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6" name="Picture 38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8527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7" name="Picture 39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2050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8" name="Picture 40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22050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9" name="Picture 41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2050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0" name="Picture 42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2050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1" name="Picture 43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22050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2" name="Picture 44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22050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3" name="Picture 45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22050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4" name="Picture 46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050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5" name="Picture 47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2050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6" name="Picture 48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50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7" name="Picture 49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2050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8" name="Picture 50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2050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9" name="Picture 51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2050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80" name="Picture 52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22050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81" name="Picture 53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2050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82" name="Picture 54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5004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83" name="Picture 55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35004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84" name="Picture 56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5004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85" name="Picture 57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35004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86" name="Picture 58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5004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87" name="Picture 59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35004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88" name="Picture 60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004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89" name="Picture 61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35004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90" name="Picture 62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5004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91" name="Picture 63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5004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92" name="Picture 64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004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93" name="Picture 65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5004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94" name="Picture 66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5004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95" name="Picture 67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5004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96" name="Picture 68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5004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97" name="Picture 69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98" name="Picture 70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99" name="Picture 71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2050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0" name="Picture 72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22050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1" name="Picture 73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2050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2" name="Picture 74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2050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3" name="Picture 75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8527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4" name="Picture 76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8527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5" name="Picture 77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5004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6" name="Picture 78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5004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7" name="Picture 79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5004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8" name="Picture 80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5004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9" name="Picture 81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5004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10" name="Line 82"/>
          <p:cNvSpPr>
            <a:spLocks noChangeShapeType="1"/>
          </p:cNvSpPr>
          <p:nvPr/>
        </p:nvSpPr>
        <p:spPr bwMode="auto">
          <a:xfrm>
            <a:off x="179388" y="4797425"/>
            <a:ext cx="7272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611" name="Line 83"/>
          <p:cNvSpPr>
            <a:spLocks noChangeShapeType="1"/>
          </p:cNvSpPr>
          <p:nvPr/>
        </p:nvSpPr>
        <p:spPr bwMode="auto">
          <a:xfrm>
            <a:off x="1258888" y="1484313"/>
            <a:ext cx="0" cy="3313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612" name="Line 84"/>
          <p:cNvSpPr>
            <a:spLocks noChangeShapeType="1"/>
          </p:cNvSpPr>
          <p:nvPr/>
        </p:nvSpPr>
        <p:spPr bwMode="auto">
          <a:xfrm>
            <a:off x="2268538" y="1484313"/>
            <a:ext cx="0" cy="3313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613" name="Line 85"/>
          <p:cNvSpPr>
            <a:spLocks noChangeShapeType="1"/>
          </p:cNvSpPr>
          <p:nvPr/>
        </p:nvSpPr>
        <p:spPr bwMode="auto">
          <a:xfrm>
            <a:off x="3635375" y="1484313"/>
            <a:ext cx="0" cy="3313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614" name="Line 86"/>
          <p:cNvSpPr>
            <a:spLocks noChangeShapeType="1"/>
          </p:cNvSpPr>
          <p:nvPr/>
        </p:nvSpPr>
        <p:spPr bwMode="auto">
          <a:xfrm>
            <a:off x="4932363" y="1484313"/>
            <a:ext cx="0" cy="3313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615" name="Line 87"/>
          <p:cNvSpPr>
            <a:spLocks noChangeShapeType="1"/>
          </p:cNvSpPr>
          <p:nvPr/>
        </p:nvSpPr>
        <p:spPr bwMode="auto">
          <a:xfrm>
            <a:off x="6372225" y="1484313"/>
            <a:ext cx="0" cy="3313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617" name="Text Box 89"/>
          <p:cNvSpPr txBox="1">
            <a:spLocks noChangeArrowheads="1"/>
          </p:cNvSpPr>
          <p:nvPr/>
        </p:nvSpPr>
        <p:spPr bwMode="auto">
          <a:xfrm>
            <a:off x="3706813" y="4149725"/>
            <a:ext cx="11525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 dirty="0" smtClean="0">
                <a:solidFill>
                  <a:srgbClr val="0000CC"/>
                </a:solidFill>
              </a:rPr>
              <a:t>C&amp;V UHB </a:t>
            </a:r>
            <a:endParaRPr lang="en-GB" altLang="en-US" b="1" dirty="0">
              <a:solidFill>
                <a:srgbClr val="0000CC"/>
              </a:solidFill>
            </a:endParaRPr>
          </a:p>
        </p:txBody>
      </p:sp>
      <p:sp>
        <p:nvSpPr>
          <p:cNvPr id="22618" name="Text Box 90"/>
          <p:cNvSpPr txBox="1">
            <a:spLocks noChangeArrowheads="1"/>
          </p:cNvSpPr>
          <p:nvPr/>
        </p:nvSpPr>
        <p:spPr bwMode="auto">
          <a:xfrm>
            <a:off x="5003800" y="4292600"/>
            <a:ext cx="12239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="1" dirty="0" smtClean="0">
                <a:solidFill>
                  <a:srgbClr val="0000CC"/>
                </a:solidFill>
              </a:rPr>
              <a:t>Probation</a:t>
            </a:r>
            <a:endParaRPr lang="en-GB" altLang="en-US" sz="1600" b="1" dirty="0">
              <a:solidFill>
                <a:srgbClr val="0000CC"/>
              </a:solidFill>
            </a:endParaRPr>
          </a:p>
        </p:txBody>
      </p:sp>
      <p:sp>
        <p:nvSpPr>
          <p:cNvPr id="22619" name="Text Box 91"/>
          <p:cNvSpPr txBox="1">
            <a:spLocks noChangeArrowheads="1"/>
          </p:cNvSpPr>
          <p:nvPr/>
        </p:nvSpPr>
        <p:spPr bwMode="auto">
          <a:xfrm>
            <a:off x="1331913" y="4221163"/>
            <a:ext cx="9366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b="1" dirty="0" smtClean="0">
                <a:solidFill>
                  <a:srgbClr val="0000CC"/>
                </a:solidFill>
              </a:rPr>
              <a:t>C1st </a:t>
            </a:r>
            <a:endParaRPr lang="en-GB" altLang="en-US" sz="1400" b="1" dirty="0">
              <a:solidFill>
                <a:srgbClr val="0000CC"/>
              </a:solidFill>
            </a:endParaRPr>
          </a:p>
        </p:txBody>
      </p:sp>
      <p:sp>
        <p:nvSpPr>
          <p:cNvPr id="22620" name="Text Box 92"/>
          <p:cNvSpPr txBox="1">
            <a:spLocks noChangeArrowheads="1"/>
          </p:cNvSpPr>
          <p:nvPr/>
        </p:nvSpPr>
        <p:spPr bwMode="auto">
          <a:xfrm>
            <a:off x="323850" y="4221163"/>
            <a:ext cx="863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100" b="1" dirty="0" smtClean="0">
                <a:solidFill>
                  <a:srgbClr val="0000CC"/>
                </a:solidFill>
              </a:rPr>
              <a:t>Voluntary Sector </a:t>
            </a:r>
            <a:endParaRPr lang="en-GB" altLang="en-US" sz="1100" b="1" dirty="0">
              <a:solidFill>
                <a:srgbClr val="0000CC"/>
              </a:solidFill>
            </a:endParaRPr>
          </a:p>
        </p:txBody>
      </p:sp>
      <p:sp>
        <p:nvSpPr>
          <p:cNvPr id="22621" name="Text Box 93"/>
          <p:cNvSpPr txBox="1">
            <a:spLocks noChangeArrowheads="1"/>
          </p:cNvSpPr>
          <p:nvPr/>
        </p:nvSpPr>
        <p:spPr bwMode="auto">
          <a:xfrm>
            <a:off x="6443663" y="4292600"/>
            <a:ext cx="93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>
                <a:solidFill>
                  <a:srgbClr val="0000CC"/>
                </a:solidFill>
              </a:rPr>
              <a:t>Etc.</a:t>
            </a:r>
          </a:p>
        </p:txBody>
      </p:sp>
      <p:pic>
        <p:nvPicPr>
          <p:cNvPr id="22622" name="Picture 94" descr="figure 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23" name="Picture 95" descr="figure 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050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24" name="Picture 96" descr="figure 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5004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25" name="Picture 97" descr="figure 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28527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26" name="Picture 98" descr="figure 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22050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27" name="Picture 99" descr="figure 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5573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28" name="Picture 100" descr="figure 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28527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78100" y="4236552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CCC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5907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Refresher! 3 Types of Frequent </a:t>
            </a:r>
            <a:r>
              <a:rPr lang="en-GB" sz="3600" b="1" dirty="0"/>
              <a:t>A</a:t>
            </a:r>
            <a:r>
              <a:rPr lang="en-GB" sz="3600" b="1" dirty="0" smtClean="0"/>
              <a:t>ttenders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4400" dirty="0" smtClean="0"/>
              <a:t>Acute </a:t>
            </a:r>
          </a:p>
          <a:p>
            <a:pPr marL="0" indent="0">
              <a:buNone/>
            </a:pPr>
            <a:endParaRPr lang="en-GB" sz="4400" dirty="0" smtClean="0"/>
          </a:p>
          <a:p>
            <a:r>
              <a:rPr lang="en-GB" sz="4400" dirty="0" smtClean="0"/>
              <a:t>Entrenched Cyclical</a:t>
            </a:r>
          </a:p>
          <a:p>
            <a:pPr marL="0" indent="0">
              <a:buNone/>
            </a:pPr>
            <a:endParaRPr lang="en-GB" sz="4400" dirty="0"/>
          </a:p>
          <a:p>
            <a:r>
              <a:rPr lang="en-GB" sz="4400" dirty="0" smtClean="0"/>
              <a:t>Mischievous</a:t>
            </a:r>
            <a:endParaRPr lang="en-GB" sz="4400" dirty="0"/>
          </a:p>
          <a:p>
            <a:endParaRPr lang="en-GB" sz="4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04864"/>
            <a:ext cx="4032447" cy="32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WEDFAN                                                                Wales Emergency Departments Frequent Attenders Network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52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88913"/>
            <a:ext cx="7667625" cy="1470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altLang="en-US" sz="320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The Cardiff Neighbourhood Management Model – step 3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79388" y="1484313"/>
            <a:ext cx="7272337" cy="4249737"/>
          </a:xfrm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indent="0" algn="r" eaLnBrk="1" hangingPunct="1">
              <a:lnSpc>
                <a:spcPct val="80000"/>
              </a:lnSpc>
              <a:buFontTx/>
              <a:buNone/>
            </a:pPr>
            <a:endParaRPr lang="en-GB" altLang="en-US" sz="1800" smtClean="0"/>
          </a:p>
          <a:p>
            <a:pPr marL="0" indent="0" algn="r" eaLnBrk="1" hangingPunct="1">
              <a:lnSpc>
                <a:spcPct val="80000"/>
              </a:lnSpc>
              <a:buFontTx/>
              <a:buNone/>
            </a:pPr>
            <a:endParaRPr lang="en-GB" altLang="en-US" sz="2000" b="1" smtClean="0"/>
          </a:p>
        </p:txBody>
      </p:sp>
      <p:pic>
        <p:nvPicPr>
          <p:cNvPr id="23556" name="Picture 4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9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0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573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1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2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13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14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527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15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8527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16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8527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Picture 17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28527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0" name="Picture 18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28527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Picture 19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8527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2" name="Picture 20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8527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3" name="Picture 21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28527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4" name="Picture 22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28527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5" name="Picture 23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6" name="Picture 24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7" name="Picture 25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5573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8" name="Picture 26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9" name="Picture 27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0" name="Picture 28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5573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1" name="Picture 29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5573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2" name="Picture 30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8527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3" name="Picture 31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8527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4" name="Picture 32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8527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5" name="Picture 33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28527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6" name="Picture 34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8527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7" name="Picture 35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8527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8" name="Picture 36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8527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9" name="Picture 37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8527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0" name="Picture 38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2050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1" name="Picture 39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22050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2" name="Picture 40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2050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3" name="Picture 41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2050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4" name="Picture 42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22050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5" name="Picture 43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22050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6" name="Picture 44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22050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7" name="Picture 45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050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8" name="Picture 46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2050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9" name="Picture 47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50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0" name="Picture 48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2050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1" name="Picture 49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2050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2" name="Picture 50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2050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3" name="Picture 51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22050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4" name="Picture 52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2050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5" name="Picture 53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5004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6" name="Picture 54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35004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7" name="Picture 55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5004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8" name="Picture 56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35004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9" name="Picture 57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5004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10" name="Picture 58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35004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11" name="Picture 59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004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12" name="Picture 60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35004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13" name="Picture 61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5004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14" name="Picture 62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5004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15" name="Picture 63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004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16" name="Picture 64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5004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17" name="Picture 65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5004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18" name="Picture 66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5004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19" name="Picture 67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5004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0" name="Picture 68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1" name="Picture 69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2" name="Picture 70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2050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3" name="Picture 71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22050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4" name="Picture 72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2050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5" name="Picture 73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2050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6" name="Picture 74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8527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7" name="Picture 75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8527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8" name="Picture 76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5004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9" name="Picture 77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5004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30" name="Picture 78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5004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31" name="Picture 79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5004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32" name="Picture 80" descr="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5004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33" name="Line 81"/>
          <p:cNvSpPr>
            <a:spLocks noChangeShapeType="1"/>
          </p:cNvSpPr>
          <p:nvPr/>
        </p:nvSpPr>
        <p:spPr bwMode="auto">
          <a:xfrm>
            <a:off x="179388" y="4797425"/>
            <a:ext cx="7272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34" name="Line 82"/>
          <p:cNvSpPr>
            <a:spLocks noChangeShapeType="1"/>
          </p:cNvSpPr>
          <p:nvPr/>
        </p:nvSpPr>
        <p:spPr bwMode="auto">
          <a:xfrm>
            <a:off x="1258888" y="1484313"/>
            <a:ext cx="0" cy="3313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35" name="Line 83"/>
          <p:cNvSpPr>
            <a:spLocks noChangeShapeType="1"/>
          </p:cNvSpPr>
          <p:nvPr/>
        </p:nvSpPr>
        <p:spPr bwMode="auto">
          <a:xfrm>
            <a:off x="2268538" y="1484313"/>
            <a:ext cx="0" cy="3313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36" name="Line 84"/>
          <p:cNvSpPr>
            <a:spLocks noChangeShapeType="1"/>
          </p:cNvSpPr>
          <p:nvPr/>
        </p:nvSpPr>
        <p:spPr bwMode="auto">
          <a:xfrm>
            <a:off x="3635375" y="1484313"/>
            <a:ext cx="0" cy="3313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37" name="Line 85"/>
          <p:cNvSpPr>
            <a:spLocks noChangeShapeType="1"/>
          </p:cNvSpPr>
          <p:nvPr/>
        </p:nvSpPr>
        <p:spPr bwMode="auto">
          <a:xfrm>
            <a:off x="4932363" y="1484313"/>
            <a:ext cx="0" cy="3313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38" name="Line 86"/>
          <p:cNvSpPr>
            <a:spLocks noChangeShapeType="1"/>
          </p:cNvSpPr>
          <p:nvPr/>
        </p:nvSpPr>
        <p:spPr bwMode="auto">
          <a:xfrm>
            <a:off x="6372225" y="1484313"/>
            <a:ext cx="0" cy="3313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3645" name="Picture 93" descr="figure 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6" name="Picture 94" descr="figure 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050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7" name="Picture 95" descr="figure 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5004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8" name="Picture 96" descr="figure 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28527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9" name="Picture 97" descr="figure 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22050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50" name="Picture 98" descr="figure 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5573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51" name="Picture 99" descr="figure 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28527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52" name="Line 100"/>
          <p:cNvSpPr>
            <a:spLocks noChangeShapeType="1"/>
          </p:cNvSpPr>
          <p:nvPr/>
        </p:nvSpPr>
        <p:spPr bwMode="auto">
          <a:xfrm>
            <a:off x="827088" y="2781300"/>
            <a:ext cx="2736850" cy="2590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53" name="Line 101"/>
          <p:cNvSpPr>
            <a:spLocks noChangeShapeType="1"/>
          </p:cNvSpPr>
          <p:nvPr/>
        </p:nvSpPr>
        <p:spPr bwMode="auto">
          <a:xfrm>
            <a:off x="2124075" y="3429000"/>
            <a:ext cx="1511300" cy="19446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54" name="Line 102"/>
          <p:cNvSpPr>
            <a:spLocks noChangeShapeType="1"/>
          </p:cNvSpPr>
          <p:nvPr/>
        </p:nvSpPr>
        <p:spPr bwMode="auto">
          <a:xfrm>
            <a:off x="2843213" y="2060575"/>
            <a:ext cx="720725" cy="33131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55" name="Line 103"/>
          <p:cNvSpPr>
            <a:spLocks noChangeShapeType="1"/>
          </p:cNvSpPr>
          <p:nvPr/>
        </p:nvSpPr>
        <p:spPr bwMode="auto">
          <a:xfrm flipH="1">
            <a:off x="3563938" y="4005263"/>
            <a:ext cx="215900" cy="13684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56" name="Line 104"/>
          <p:cNvSpPr>
            <a:spLocks noChangeShapeType="1"/>
          </p:cNvSpPr>
          <p:nvPr/>
        </p:nvSpPr>
        <p:spPr bwMode="auto">
          <a:xfrm flipH="1">
            <a:off x="3563938" y="2133600"/>
            <a:ext cx="1512887" cy="32400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57" name="Line 105"/>
          <p:cNvSpPr>
            <a:spLocks noChangeShapeType="1"/>
          </p:cNvSpPr>
          <p:nvPr/>
        </p:nvSpPr>
        <p:spPr bwMode="auto">
          <a:xfrm flipH="1">
            <a:off x="3563938" y="2708275"/>
            <a:ext cx="2447925" cy="26654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58" name="Line 106"/>
          <p:cNvSpPr>
            <a:spLocks noChangeShapeType="1"/>
          </p:cNvSpPr>
          <p:nvPr/>
        </p:nvSpPr>
        <p:spPr bwMode="auto">
          <a:xfrm flipH="1">
            <a:off x="3563938" y="3429000"/>
            <a:ext cx="3240087" cy="19446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3659" name="Picture 107" descr="E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329238"/>
            <a:ext cx="1584325" cy="9794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6043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88913"/>
            <a:ext cx="7667625" cy="5762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Step 3 – South West Cardiff Neighbourhood Partnership Team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79388" y="1484313"/>
            <a:ext cx="3887787" cy="4176712"/>
          </a:xfrm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indent="0" algn="r" eaLnBrk="1" hangingPunct="1">
              <a:lnSpc>
                <a:spcPct val="80000"/>
              </a:lnSpc>
              <a:buFontTx/>
              <a:buNone/>
            </a:pPr>
            <a:endParaRPr lang="en-GB" altLang="en-US" sz="1800" smtClean="0"/>
          </a:p>
          <a:p>
            <a:pPr marL="0" indent="0" algn="r" eaLnBrk="1" hangingPunct="1">
              <a:lnSpc>
                <a:spcPct val="80000"/>
              </a:lnSpc>
              <a:buFontTx/>
              <a:buNone/>
            </a:pPr>
            <a:endParaRPr lang="en-GB" altLang="en-US" sz="2000" b="1" smtClean="0"/>
          </a:p>
        </p:txBody>
      </p:sp>
      <p:pic>
        <p:nvPicPr>
          <p:cNvPr id="24580" name="Picture 4" descr="E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374376"/>
            <a:ext cx="3311525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15573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5573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15573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5573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15573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1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5573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2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13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573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14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573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15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323850" y="2276475"/>
            <a:ext cx="360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/>
              <a:t>Neighbourhood Police Team</a:t>
            </a:r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179388" y="2781300"/>
            <a:ext cx="388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4594" name="Picture 18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8527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Picture 19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8527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6" name="Picture 20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8527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7" name="Picture 21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8527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8" name="Picture 22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8527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9" name="Picture 23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8527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0" name="Picture 24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8527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1" name="Picture 25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852738"/>
            <a:ext cx="239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2" name="Picture 26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8527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3" name="Picture 27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52738"/>
            <a:ext cx="239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323850" y="3573463"/>
            <a:ext cx="360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/>
              <a:t>Other locality-based partners</a:t>
            </a:r>
          </a:p>
        </p:txBody>
      </p:sp>
      <p:sp>
        <p:nvSpPr>
          <p:cNvPr id="24605" name="Line 29"/>
          <p:cNvSpPr>
            <a:spLocks noChangeShapeType="1"/>
          </p:cNvSpPr>
          <p:nvPr/>
        </p:nvSpPr>
        <p:spPr bwMode="auto">
          <a:xfrm>
            <a:off x="3924300" y="2420938"/>
            <a:ext cx="10795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606" name="Line 30"/>
          <p:cNvSpPr>
            <a:spLocks noChangeShapeType="1"/>
          </p:cNvSpPr>
          <p:nvPr/>
        </p:nvSpPr>
        <p:spPr bwMode="auto">
          <a:xfrm>
            <a:off x="179388" y="4076700"/>
            <a:ext cx="388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607" name="Text Box 31"/>
          <p:cNvSpPr txBox="1">
            <a:spLocks noChangeArrowheads="1"/>
          </p:cNvSpPr>
          <p:nvPr/>
        </p:nvSpPr>
        <p:spPr bwMode="auto">
          <a:xfrm>
            <a:off x="5148064" y="3533775"/>
            <a:ext cx="3672408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b="1" dirty="0">
                <a:solidFill>
                  <a:srgbClr val="660066"/>
                </a:solidFill>
              </a:rPr>
              <a:t>M</a:t>
            </a:r>
            <a:r>
              <a:rPr lang="en-GB" altLang="en-US" sz="2000" b="1" dirty="0" smtClean="0">
                <a:solidFill>
                  <a:srgbClr val="660066"/>
                </a:solidFill>
              </a:rPr>
              <a:t>ulti-agency </a:t>
            </a:r>
            <a:r>
              <a:rPr lang="en-GB" altLang="en-US" sz="2000" b="1" dirty="0">
                <a:solidFill>
                  <a:srgbClr val="660066"/>
                </a:solidFill>
              </a:rPr>
              <a:t>problem-solving team for Ely, </a:t>
            </a:r>
            <a:r>
              <a:rPr lang="en-GB" altLang="en-US" sz="2000" b="1" dirty="0" err="1">
                <a:solidFill>
                  <a:srgbClr val="660066"/>
                </a:solidFill>
              </a:rPr>
              <a:t>Caerau</a:t>
            </a:r>
            <a:r>
              <a:rPr lang="en-GB" altLang="en-US" sz="2000" b="1" dirty="0">
                <a:solidFill>
                  <a:srgbClr val="660066"/>
                </a:solidFill>
              </a:rPr>
              <a:t>, Canton &amp; Riverside </a:t>
            </a:r>
            <a:r>
              <a:rPr lang="en-GB" altLang="en-US" b="1" dirty="0">
                <a:solidFill>
                  <a:srgbClr val="003399"/>
                </a:solidFill>
              </a:rPr>
              <a:t>Emphasis on ‘virtual’ working… rather than re-alignment of partners’ existing operational areas</a:t>
            </a:r>
          </a:p>
        </p:txBody>
      </p:sp>
      <p:pic>
        <p:nvPicPr>
          <p:cNvPr id="24608" name="Picture 32" descr="figure r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14813"/>
            <a:ext cx="2413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09" name="Text Box 33"/>
          <p:cNvSpPr txBox="1">
            <a:spLocks noChangeArrowheads="1"/>
          </p:cNvSpPr>
          <p:nvPr/>
        </p:nvSpPr>
        <p:spPr bwMode="auto">
          <a:xfrm>
            <a:off x="323850" y="5006975"/>
            <a:ext cx="36004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 dirty="0" smtClean="0"/>
              <a:t>Public Sector Managers </a:t>
            </a:r>
            <a:r>
              <a:rPr lang="en-GB" altLang="en-US" b="1" dirty="0"/>
              <a:t>with ‘clout’</a:t>
            </a:r>
          </a:p>
        </p:txBody>
      </p:sp>
      <p:pic>
        <p:nvPicPr>
          <p:cNvPr id="24610" name="Picture 34" descr="figure r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4221163"/>
            <a:ext cx="2413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1" name="Picture 35" descr="figure r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221163"/>
            <a:ext cx="2413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2" name="Picture 36" descr="figure r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4221163"/>
            <a:ext cx="2413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3" name="Picture 37" descr="figure r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4221163"/>
            <a:ext cx="2413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4" name="Picture 38" descr="figure r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4221163"/>
            <a:ext cx="2413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5" name="Picture 39" descr="figure r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4221163"/>
            <a:ext cx="2413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6" name="Picture 40" descr="figure r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4221163"/>
            <a:ext cx="2413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7" name="Picture 41" descr="figure r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5" y="4221163"/>
            <a:ext cx="2413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8" name="Picture 42" descr="figure r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4221163"/>
            <a:ext cx="2413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9" name="Picture 43" descr="figure r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8" y="4221163"/>
            <a:ext cx="2413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0" name="Picture 44" descr="figure r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4221163"/>
            <a:ext cx="2413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446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363272" cy="1143001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800" b="1" dirty="0" smtClean="0">
                <a:solidFill>
                  <a:srgbClr val="333399"/>
                </a:solidFill>
              </a:rPr>
              <a:t>The Benefits of Working in this Way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556792"/>
            <a:ext cx="8568952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4000" dirty="0" smtClean="0"/>
              <a:t>Brought partners together in locality focused problem-solving teams</a:t>
            </a:r>
          </a:p>
          <a:p>
            <a:pPr eaLnBrk="1" hangingPunct="1"/>
            <a:r>
              <a:rPr lang="en-GB" altLang="en-US" sz="4000" dirty="0" smtClean="0"/>
              <a:t>Allowed a route for programme-bending to Communities First areas</a:t>
            </a:r>
          </a:p>
          <a:p>
            <a:pPr eaLnBrk="1" hangingPunct="1"/>
            <a:r>
              <a:rPr lang="en-GB" altLang="en-US" sz="4000" dirty="0" smtClean="0"/>
              <a:t>Made real differences to local communities</a:t>
            </a:r>
          </a:p>
          <a:p>
            <a:pPr eaLnBrk="1" hangingPunct="1"/>
            <a:endParaRPr lang="en-GB" altLang="en-US" sz="40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WEDFAN                                                                Wales Emergency Departments Frequent Attenders Network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3800" b="1" dirty="0" smtClean="0">
                <a:solidFill>
                  <a:schemeClr val="tx1"/>
                </a:solidFill>
              </a:rPr>
              <a:t>Neighbourhood </a:t>
            </a:r>
            <a:r>
              <a:rPr lang="en-GB" altLang="en-US" sz="3800" b="1" dirty="0" smtClean="0"/>
              <a:t>Partnership therefore </a:t>
            </a:r>
            <a:br>
              <a:rPr lang="en-GB" altLang="en-US" sz="3800" b="1" dirty="0" smtClean="0"/>
            </a:br>
            <a:r>
              <a:rPr lang="en-GB" altLang="en-US" sz="3800" b="1" dirty="0" smtClean="0">
                <a:solidFill>
                  <a:schemeClr val="tx1"/>
                </a:solidFill>
              </a:rPr>
              <a:t>offers a structure that is…….</a:t>
            </a:r>
            <a:r>
              <a:rPr lang="en-GB" altLang="en-US" sz="3800" dirty="0" smtClean="0"/>
              <a:t/>
            </a:r>
            <a:br>
              <a:rPr lang="en-GB" altLang="en-US" sz="3800" dirty="0" smtClean="0"/>
            </a:br>
            <a:r>
              <a:rPr lang="en-GB" altLang="en-US" sz="1400" dirty="0" smtClean="0"/>
              <a:t/>
            </a:r>
            <a:br>
              <a:rPr lang="en-GB" altLang="en-US" sz="1400" dirty="0" smtClean="0"/>
            </a:br>
            <a:endParaRPr lang="en-GB" altLang="en-US" sz="14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GB" altLang="en-US" sz="2300" dirty="0" smtClean="0"/>
              <a:t> 	</a:t>
            </a:r>
            <a:r>
              <a:rPr lang="en-GB" altLang="en-US" dirty="0" smtClean="0"/>
              <a:t>a mechanism for change which is focused on 	finding solutions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GB" altLang="en-US" dirty="0" smtClean="0"/>
              <a:t> 	a way of making the connections</a:t>
            </a:r>
            <a:r>
              <a:rPr lang="en-GB" altLang="en-US" dirty="0"/>
              <a:t> </a:t>
            </a:r>
            <a:r>
              <a:rPr lang="en-GB" altLang="en-US" dirty="0" smtClean="0"/>
              <a:t>real at a 	community level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GB" altLang="en-US" dirty="0" smtClean="0"/>
              <a:t> 	a process, not a project or a fund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GB" altLang="en-US" dirty="0" smtClean="0"/>
              <a:t> 	about improving mainstream services and 	promoting integrated services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GB" altLang="en-US" dirty="0" smtClean="0"/>
              <a:t> 	spending existing money better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WEDFAN                                                                Wales Emergency Departments Frequent Attenders Network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59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Working with Neighbourhood Partnerships to Support Frequent Callers &amp; Attenders 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Already had tried and tested models working to tackle complex issues in the Neighbourhood’s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Most relevant one for Frequent Attenders Project was the Young People’s Not in Employment, Education &amp; Training (NEET’s) Programme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WEDFAN                                                                Wales Emergency Departments Frequent Attenders Network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10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Youth Engagement and Progression </a:t>
            </a:r>
            <a:r>
              <a:rPr lang="en-GB" sz="3200" b="1" dirty="0" smtClean="0"/>
              <a:t>Panels </a:t>
            </a:r>
            <a:endParaRPr lang="en-GB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dirty="0" smtClean="0"/>
              <a:t>This </a:t>
            </a:r>
            <a:r>
              <a:rPr lang="en-GB" sz="2800" dirty="0"/>
              <a:t>project promotes </a:t>
            </a:r>
            <a:r>
              <a:rPr lang="en-GB" sz="2800" dirty="0" smtClean="0"/>
              <a:t>the </a:t>
            </a:r>
            <a:r>
              <a:rPr lang="en-GB" sz="2800" dirty="0"/>
              <a:t>engagement and progression of young people 16 -19 years old into education, training and or employment within the communities of Cardiff. 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Panels were established 3 years ago on </a:t>
            </a:r>
            <a:r>
              <a:rPr lang="en-GB" sz="2800" dirty="0"/>
              <a:t>the basis of Cardiff’s </a:t>
            </a:r>
            <a:r>
              <a:rPr lang="en-GB" sz="2800" dirty="0" smtClean="0"/>
              <a:t>Neighbourhood Partnership </a:t>
            </a:r>
            <a:r>
              <a:rPr lang="en-GB" sz="2800" dirty="0"/>
              <a:t>structure. </a:t>
            </a:r>
            <a:r>
              <a:rPr lang="en-GB" sz="2800" dirty="0" smtClean="0"/>
              <a:t>The Panels </a:t>
            </a:r>
            <a:r>
              <a:rPr lang="en-GB" sz="2800" dirty="0"/>
              <a:t>manage case loads of young people who </a:t>
            </a:r>
            <a:r>
              <a:rPr lang="en-GB" sz="2800" dirty="0" smtClean="0"/>
              <a:t>are currently not engaged in education, training and or employment and partners are required to report the progression of case loaded young people to the panel on a monthly basis</a:t>
            </a:r>
            <a:r>
              <a:rPr lang="en-GB" sz="2800" dirty="0"/>
              <a:t>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WEDFAN                                                                Wales Emergency Departments Frequent Attenders Network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15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Borrowing with pride…..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/>
              <a:t>The transferability of this project was clear to everyone from the outset as a way of supporting and managing patients who use emergency services frequently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WEDFAN                                                                Wales Emergency Departments Frequent Attenders Network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38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Conclusion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Our </a:t>
            </a:r>
            <a:r>
              <a:rPr lang="en-GB" dirty="0"/>
              <a:t>pilot project has demonstrated clearly the value of using an established mechanism for multi-agency working to address this complex issue. It offers a pragmatic solution to local needs assessment, problem solving and service delivery. Finally, the model demonstrates the value of ‘virtual’ team working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WEDFAN                                                                Wales Emergency Departments Frequent Attenders Network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55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549275"/>
            <a:ext cx="8229600" cy="5576888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WEDFAN                                                                Wales Emergency Departments Frequent Attenders Network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9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5"/>
            <a:ext cx="91472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482" y="243209"/>
            <a:ext cx="4213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Frequent Attendee’s </a:t>
            </a:r>
            <a:endParaRPr lang="en-GB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3191" y="3382833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Domestic Abuse</a:t>
            </a:r>
            <a:endParaRPr lang="en-GB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82613" y="2690336"/>
            <a:ext cx="2932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Childhood Trauma </a:t>
            </a:r>
            <a:endParaRPr lang="en-GB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256" y="3902153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Addiction </a:t>
            </a:r>
            <a:endParaRPr lang="en-GB" sz="2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5551" y="4145290"/>
            <a:ext cx="1851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Depression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215306" y="3902154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Rejection </a:t>
            </a:r>
            <a:endParaRPr lang="en-GB" sz="2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55382" y="4701830"/>
            <a:ext cx="2512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Criminal Justice </a:t>
            </a:r>
            <a:endParaRPr lang="en-GB" sz="2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1495" y="5340392"/>
            <a:ext cx="3863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Relationship Breakdown </a:t>
            </a:r>
            <a:endParaRPr lang="en-GB" sz="2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96898" y="4779212"/>
            <a:ext cx="1677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Loneliness</a:t>
            </a:r>
            <a:endParaRPr lang="en-GB" sz="2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11381" y="3152001"/>
            <a:ext cx="141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Crushed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573615" y="1515906"/>
            <a:ext cx="5323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Keep Chipping Away</a:t>
            </a:r>
            <a:endParaRPr lang="en-GB" sz="4000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8482" y="5733256"/>
            <a:ext cx="58576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Warm the Water </a:t>
            </a:r>
            <a:endParaRPr lang="en-GB" sz="5400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WEDFAN                                                                Wales Emergency Departments Frequent Attenders Network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31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3528392"/>
          </a:xfrm>
        </p:spPr>
        <p:txBody>
          <a:bodyPr>
            <a:normAutofit fontScale="90000"/>
          </a:bodyPr>
          <a:lstStyle/>
          <a:p>
            <a:r>
              <a:rPr lang="en-GB" dirty="0"/>
              <a:t>T</a:t>
            </a:r>
            <a:r>
              <a:rPr lang="en-GB" dirty="0" smtClean="0"/>
              <a:t>he solution therefore lies in the Community, and the challenge for NHS colleagues is to develop within existing structures an effective system and way to achieve robust virtual team working! 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WEDFAN                                                                Wales Emergency Departments Frequent Attenders Network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93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The interface between health services and community based services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3200" dirty="0" smtClean="0"/>
          </a:p>
          <a:p>
            <a:pPr marL="0" indent="0">
              <a:buNone/>
            </a:pPr>
            <a:r>
              <a:rPr lang="en-GB" sz="3200" dirty="0" smtClean="0"/>
              <a:t>For die-hard health professionals – bridging the gap between acute services and local communities is unchartered territory!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sz="3200" i="1" dirty="0" smtClean="0"/>
          </a:p>
          <a:p>
            <a:pPr marL="0" indent="0">
              <a:buNone/>
            </a:pPr>
            <a:r>
              <a:rPr lang="en-GB" sz="3200" b="1" i="1" dirty="0" smtClean="0">
                <a:latin typeface="Monotype Corsiva" panose="03010101010201010101" pitchFamily="66" charset="0"/>
              </a:rPr>
              <a:t>“Faith is taking the first step even when you don’t see the whole staircase” </a:t>
            </a:r>
          </a:p>
          <a:p>
            <a:pPr marL="0" indent="0">
              <a:buNone/>
            </a:pPr>
            <a:r>
              <a:rPr lang="en-GB" b="1" dirty="0" smtClean="0">
                <a:latin typeface="Monotype Corsiva" panose="03010101010201010101" pitchFamily="66" charset="0"/>
              </a:rPr>
              <a:t>Martin Luther King Jr </a:t>
            </a:r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WEDFAN                                                                Wales Emergency Departments Frequent Attenders Network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66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How does it work “out there”? 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Each Local Authority area does the world of Partnerships differently! </a:t>
            </a:r>
          </a:p>
          <a:p>
            <a:pPr marL="0" indent="0">
              <a:buNone/>
            </a:pPr>
            <a:r>
              <a:rPr lang="en-GB" dirty="0" smtClean="0"/>
              <a:t>However, 4 Statutory Partnerships exist across Wales &amp; the UK?? </a:t>
            </a:r>
          </a:p>
          <a:p>
            <a:r>
              <a:rPr lang="en-GB" dirty="0" smtClean="0"/>
              <a:t>Community Safety Partnership</a:t>
            </a:r>
          </a:p>
          <a:p>
            <a:r>
              <a:rPr lang="en-GB" dirty="0" smtClean="0"/>
              <a:t>Children &amp; Young People’s Partnership</a:t>
            </a:r>
          </a:p>
          <a:p>
            <a:r>
              <a:rPr lang="en-GB" dirty="0" smtClean="0"/>
              <a:t>Health Social Care &amp; Well-Being Partnerships </a:t>
            </a:r>
          </a:p>
          <a:p>
            <a:r>
              <a:rPr lang="en-GB" dirty="0" smtClean="0"/>
              <a:t>Local Safeguarding Children’s Boards (to become Regional Safeguarding Boards) 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WEDFAN                                                                Wales Emergency Departments Frequent Attenders Network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21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Mandate…….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Each Partnership is mandated to develop local strategies and plans to meet the needs of their population.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 </a:t>
            </a:r>
            <a:r>
              <a:rPr lang="en-GB" i="1" u="sng" dirty="0" smtClean="0"/>
              <a:t>Future Generations &amp; Well-Being Act (Wales) 2015 </a:t>
            </a:r>
            <a:r>
              <a:rPr lang="en-GB" dirty="0" smtClean="0"/>
              <a:t>brings all of this together and places accountability on Public Service Boards to deliver.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WEDFAN                                                                Wales Emergency Departments Frequent Attenders Network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12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Frequent Attenders within the Context of Local Partnerships: The Cardiff Experience 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Cardiff is different from other Local Authority area’s in that they merged the statutory partnerships and developed an integrated partnership and integrated partnership strategy based on joint local needs assessment.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But……………how to deliver?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WEDFAN                                                                Wales Emergency Departments Frequent Attenders Network </a:t>
            </a:r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11051"/>
            <a:ext cx="2952328" cy="2252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50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04812"/>
            <a:ext cx="7920879" cy="144001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3400" b="1" dirty="0" smtClean="0">
                <a:solidFill>
                  <a:srgbClr val="7030A0"/>
                </a:solidFill>
              </a:rPr>
              <a:t>Delivering Strategy in the Community in Cardiff: Working Differently Using a Neighbourhood Partnership Approach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88840"/>
            <a:ext cx="8280920" cy="452596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2800" dirty="0" smtClean="0"/>
              <a:t>We needed a model that was: -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/>
              <a:t>a</a:t>
            </a:r>
            <a:r>
              <a:rPr lang="en-GB" altLang="en-US" sz="2800" dirty="0" smtClean="0"/>
              <a:t>n innovative solution to try to achieve real multi agency joint problem solving</a:t>
            </a:r>
          </a:p>
          <a:p>
            <a:pPr eaLnBrk="1" hangingPunct="1">
              <a:lnSpc>
                <a:spcPct val="90000"/>
              </a:lnSpc>
            </a:pPr>
            <a:endParaRPr lang="en-GB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/>
              <a:t>c</a:t>
            </a:r>
            <a:r>
              <a:rPr lang="en-GB" altLang="en-US" sz="2800" dirty="0" smtClean="0"/>
              <a:t>ould be developed with no additional resources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/>
              <a:t>h</a:t>
            </a:r>
            <a:r>
              <a:rPr lang="en-GB" altLang="en-US" sz="2800" dirty="0" smtClean="0"/>
              <a:t>igh level support by services leaders, namely the Cardiff Partnership Board  </a:t>
            </a:r>
          </a:p>
          <a:p>
            <a:pPr eaLnBrk="1" hangingPunct="1">
              <a:lnSpc>
                <a:spcPct val="90000"/>
              </a:lnSpc>
            </a:pPr>
            <a:endParaRPr lang="en-GB" altLang="en-US" sz="2800" dirty="0" smtClean="0"/>
          </a:p>
          <a:p>
            <a:pPr eaLnBrk="1" hangingPunct="1">
              <a:lnSpc>
                <a:spcPct val="90000"/>
              </a:lnSpc>
            </a:pPr>
            <a:endParaRPr lang="en-GB" alt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WEDFAN                                                                Wales Emergency Departments Frequent Attenders Network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62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12725</TotalTime>
  <Words>1078</Words>
  <Application>Microsoft Macintosh PowerPoint</Application>
  <PresentationFormat>On-screen Show (4:3)</PresentationFormat>
  <Paragraphs>187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Aharoni</vt:lpstr>
      <vt:lpstr>Arial Black</vt:lpstr>
      <vt:lpstr>Calibri</vt:lpstr>
      <vt:lpstr>Monotype Corsiva</vt:lpstr>
      <vt:lpstr>Wingdings</vt:lpstr>
      <vt:lpstr>Arial</vt:lpstr>
      <vt:lpstr>Office Theme</vt:lpstr>
      <vt:lpstr>Neighbourhood Partnership as a Catalyst for New Approaches  &amp; Innovation </vt:lpstr>
      <vt:lpstr>Refresher! 3 Types of Frequent Attenders</vt:lpstr>
      <vt:lpstr>PowerPoint Presentation</vt:lpstr>
      <vt:lpstr>The solution therefore lies in the Community, and the challenge for NHS colleagues is to develop within existing structures an effective system and way to achieve robust virtual team working!  </vt:lpstr>
      <vt:lpstr>The interface between health services and community based services</vt:lpstr>
      <vt:lpstr>How does it work “out there”? </vt:lpstr>
      <vt:lpstr>The Mandate…….</vt:lpstr>
      <vt:lpstr>Frequent Attenders within the Context of Local Partnerships: The Cardiff Experience </vt:lpstr>
      <vt:lpstr>Delivering Strategy in the Community in Cardiff: Working Differently Using a Neighbourhood Partnership Approach</vt:lpstr>
      <vt:lpstr>The Neighbourhood Partnership Model: Aims </vt:lpstr>
      <vt:lpstr>The Complexities of ‘Neighbourhoods’ mapping exercise – the Cardiff Story </vt:lpstr>
      <vt:lpstr>The Dilemma</vt:lpstr>
      <vt:lpstr>PowerPoint Presentation</vt:lpstr>
      <vt:lpstr>The Cardiff Neighbourhood Management Model – step 1</vt:lpstr>
      <vt:lpstr>The Cardiff Neighbourhood Management Model </vt:lpstr>
      <vt:lpstr>The Cardiff Neighbourhood Management Model – Step 2</vt:lpstr>
      <vt:lpstr>PowerPoint Presentation</vt:lpstr>
      <vt:lpstr>The Cardiff Neighbourhood Management Model – Step 3</vt:lpstr>
      <vt:lpstr>The Cardiff Neighbourhood Management Model – Step 3</vt:lpstr>
      <vt:lpstr>The Cardiff Neighbourhood Management Model – step 3</vt:lpstr>
      <vt:lpstr>Step 3 – South West Cardiff Neighbourhood Partnership Team</vt:lpstr>
      <vt:lpstr>The Benefits of Working in this Way</vt:lpstr>
      <vt:lpstr>Neighbourhood Partnership therefore  offers a structure that is…….  </vt:lpstr>
      <vt:lpstr>Working with Neighbourhood Partnerships to Support Frequent Callers &amp; Attenders </vt:lpstr>
      <vt:lpstr>Youth Engagement and Progression Panels </vt:lpstr>
      <vt:lpstr>Borrowing with pride…..</vt:lpstr>
      <vt:lpstr>Conclusion </vt:lpstr>
      <vt:lpstr>PowerPoint Presentation</vt:lpstr>
    </vt:vector>
  </TitlesOfParts>
  <Company>Cardiff Council - Cyngor Caerdydd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Neighbourhood Partnership model to support those who frequently use Emergency Health Services</dc:title>
  <dc:creator>Evans, Nici (Partnerships &amp; Citizen Focus)</dc:creator>
  <cp:lastModifiedBy>Anna Sussex</cp:lastModifiedBy>
  <cp:revision>53</cp:revision>
  <dcterms:created xsi:type="dcterms:W3CDTF">2016-10-07T14:20:08Z</dcterms:created>
  <dcterms:modified xsi:type="dcterms:W3CDTF">2016-10-20T10:57:01Z</dcterms:modified>
</cp:coreProperties>
</file>