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pptx" ContentType="application/vnd.openxmlformats-officedocument.presentationml.presentation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9" r:id="rId3"/>
    <p:sldId id="282" r:id="rId4"/>
    <p:sldId id="284" r:id="rId5"/>
    <p:sldId id="289" r:id="rId6"/>
    <p:sldId id="293" r:id="rId7"/>
    <p:sldId id="300" r:id="rId8"/>
    <p:sldId id="291" r:id="rId9"/>
    <p:sldId id="295" r:id="rId10"/>
    <p:sldId id="297" r:id="rId11"/>
    <p:sldId id="261" r:id="rId12"/>
    <p:sldId id="265" r:id="rId13"/>
    <p:sldId id="276" r:id="rId14"/>
    <p:sldId id="277" r:id="rId15"/>
    <p:sldId id="268" r:id="rId16"/>
    <p:sldId id="274" r:id="rId17"/>
    <p:sldId id="275" r:id="rId18"/>
    <p:sldId id="269" r:id="rId19"/>
    <p:sldId id="266" r:id="rId20"/>
    <p:sldId id="267" r:id="rId21"/>
    <p:sldId id="271" r:id="rId22"/>
    <p:sldId id="272" r:id="rId23"/>
    <p:sldId id="302" r:id="rId24"/>
    <p:sldId id="270" r:id="rId25"/>
    <p:sldId id="278" r:id="rId26"/>
    <p:sldId id="286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375"/>
  </p:normalViewPr>
  <p:slideViewPr>
    <p:cSldViewPr snapToGrid="0" snapToObjects="1">
      <p:cViewPr varScale="1">
        <p:scale>
          <a:sx n="76" d="100"/>
          <a:sy n="76" d="100"/>
        </p:scale>
        <p:origin x="8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NHS DIRECT WALES WEBSITE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cat>
            <c:strRef>
              <c:f>Sheet1!$A$2:$A$10</c:f>
              <c:strCache>
                <c:ptCount val="9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328332.0</c:v>
                </c:pt>
                <c:pt idx="1">
                  <c:v>450111.0</c:v>
                </c:pt>
                <c:pt idx="2">
                  <c:v>641295.0</c:v>
                </c:pt>
                <c:pt idx="3">
                  <c:v>549668.0</c:v>
                </c:pt>
                <c:pt idx="4">
                  <c:v>748175.0</c:v>
                </c:pt>
                <c:pt idx="5">
                  <c:v>2.01958E6</c:v>
                </c:pt>
                <c:pt idx="6">
                  <c:v>3.515196E6</c:v>
                </c:pt>
                <c:pt idx="7">
                  <c:v>4.527216E6</c:v>
                </c:pt>
                <c:pt idx="8">
                  <c:v>4.047298E6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558640"/>
        <c:axId val="2128578512"/>
      </c:lineChart>
      <c:catAx>
        <c:axId val="212855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 b="1"/>
            </a:pPr>
            <a:endParaRPr lang="en-US"/>
          </a:p>
        </c:txPr>
        <c:crossAx val="2128578512"/>
        <c:crosses val="autoZero"/>
        <c:auto val="1"/>
        <c:lblAlgn val="ctr"/>
        <c:lblOffset val="100"/>
        <c:noMultiLvlLbl val="0"/>
      </c:catAx>
      <c:valAx>
        <c:axId val="212857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 b="1"/>
            </a:pPr>
            <a:endParaRPr lang="en-US"/>
          </a:p>
        </c:txPr>
        <c:crossAx val="212855864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4E302-34EC-E14F-9678-F1DDD21A4B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1F1CF-153D-3542-894F-B78D6131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8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2016/17 LDP JP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6ADBE-9D57-4CBB-84B9-1271A42934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1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2016/17 LDP JP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6ADBE-9D57-4CBB-84B9-1271A429347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7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2016/17 LDP JP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6ADBE-9D57-4CBB-84B9-1271A42934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3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Sian – has changed details that were in original slide</a:t>
            </a:r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2016/17 LDP JP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AAF34A-E434-4822-BFED-6938CD3B6E22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9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2016/17 LDP JP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6ADBE-9D57-4CBB-84B9-1271A42934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4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2016/17 LDP JP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6ADBE-9D57-4CBB-84B9-1271A429347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4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2016/17 LDP JP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6ADBE-9D57-4CBB-84B9-1271A42934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3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2016/17 LDP JP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6ADBE-9D57-4CBB-84B9-1271A42934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6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F1CF-153D-3542-894F-B78D613105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05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F1CF-153D-3542-894F-B78D613105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3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8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7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7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6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48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5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5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8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3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7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CA5E-17B4-2B4C-A8F4-774FFFA370B5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FE17-DE1C-2944-8974-B16D83DC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PowerPoint_Presentation1.pptx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6533"/>
            <a:ext cx="9144000" cy="235373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RESPONDING INNOVATIVELY TO THE NEEDS OF COMPLEX PATIENTS – Setting the Scene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2104" y="1420165"/>
            <a:ext cx="373779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856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Claire Bevan</a:t>
            </a:r>
          </a:p>
          <a:p>
            <a:r>
              <a:rPr lang="en-GB" dirty="0"/>
              <a:t>Executive Director of Quality, Safety</a:t>
            </a:r>
            <a:br>
              <a:rPr lang="en-GB" dirty="0"/>
            </a:br>
            <a:r>
              <a:rPr lang="en-GB" dirty="0"/>
              <a:t>and Patient </a:t>
            </a:r>
            <a:r>
              <a:rPr lang="en-GB" dirty="0" smtClean="0"/>
              <a:t>Experience</a:t>
            </a:r>
          </a:p>
          <a:p>
            <a:r>
              <a:rPr lang="en-GB" dirty="0" smtClean="0"/>
              <a:t>Welsh Ambulance Service NHS 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3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pa140197\AppData\Local\Microsoft\Windows\Temporary Internet Files\Content.Outlook\02FB33XW\Welsh Ambulance trust_4COLOUR_updat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205" y="0"/>
            <a:ext cx="2263936" cy="6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71476" y="1248153"/>
          <a:ext cx="9391650" cy="52482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91650"/>
              </a:tblGrid>
              <a:tr h="4997909">
                <a:tc>
                  <a:txBody>
                    <a:bodyPr/>
                    <a:lstStyle/>
                    <a:p>
                      <a:pPr marL="180975" marR="0" indent="-180975" algn="l" defTabSz="91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WAST IMTP 2016/19:</a:t>
                      </a:r>
                    </a:p>
                    <a:p>
                      <a:pPr marL="180975" marR="0" indent="-180975" algn="l" defTabSz="91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800" baseline="0" dirty="0" smtClean="0">
                          <a:latin typeface="+mn-lt"/>
                          <a:cs typeface="Arial" panose="020B0604020202020204" pitchFamily="34" charset="0"/>
                        </a:rPr>
                        <a:t>Priority: Conveyance rate reducing to </a:t>
                      </a:r>
                      <a:r>
                        <a:rPr lang="en-GB" sz="2800" b="1" baseline="0" dirty="0" smtClean="0">
                          <a:latin typeface="+mn-lt"/>
                          <a:cs typeface="Arial" panose="020B0604020202020204" pitchFamily="34" charset="0"/>
                        </a:rPr>
                        <a:t>65% over 3 years</a:t>
                      </a: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endParaRPr lang="en-GB" sz="1100" b="0" i="0" u="none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r>
                        <a:rPr lang="en-GB" sz="1100" b="0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</a:p>
                  </a:txBody>
                  <a:tcPr marL="65585" marR="65585" marT="9109" marB="0"/>
                </a:tc>
              </a:tr>
              <a:tr h="25035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1" y="721634"/>
            <a:ext cx="8864789" cy="523204"/>
          </a:xfrm>
          <a:prstGeom prst="round1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itchFamily="34" charset="0"/>
              </a:rPr>
              <a:t>Step 5 – Take me to hospital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205" y="2078831"/>
            <a:ext cx="9104482" cy="2565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0406" y="4644572"/>
            <a:ext cx="9492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Empowering clinicians regarding conveyance decisions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Alternative pathways of care being in place to refer to pan Wales</a:t>
            </a:r>
          </a:p>
        </p:txBody>
      </p:sp>
    </p:spTree>
    <p:extLst>
      <p:ext uri="{BB962C8B-B14F-4D97-AF65-F5344CB8AC3E}">
        <p14:creationId xmlns:p14="http://schemas.microsoft.com/office/powerpoint/2010/main" val="3430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872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Challenges facing NHS Wales at the moment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3601803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r>
              <a:rPr lang="en-GB" dirty="0" smtClean="0"/>
              <a:t>The Need Challenge - Rising demand for NHS services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Workforce </a:t>
            </a:r>
            <a:r>
              <a:rPr lang="en-GB" dirty="0" smtClean="0"/>
              <a:t>Challenge - Planning for sustainable and resilient workforce 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Financial </a:t>
            </a:r>
            <a:r>
              <a:rPr lang="en-GB" dirty="0" smtClean="0"/>
              <a:t>Challenge - Recognising the Financial Pressures 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Integration </a:t>
            </a:r>
            <a:r>
              <a:rPr lang="en-GB" dirty="0" smtClean="0"/>
              <a:t>Challenge - Focusing on partnership and collaborative working 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Public Health </a:t>
            </a:r>
            <a:r>
              <a:rPr lang="en-GB" dirty="0" smtClean="0"/>
              <a:t>Challenge - Investing in prevention and early intervention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3" r="18918"/>
          <a:stretch/>
        </p:blipFill>
        <p:spPr bwMode="auto">
          <a:xfrm rot="5400000">
            <a:off x="3594099" y="2933701"/>
            <a:ext cx="491067" cy="60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73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036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Role of Unscheduled Care in 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facing these challenges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3844"/>
          </a:xfrm>
        </p:spPr>
        <p:txBody>
          <a:bodyPr/>
          <a:lstStyle/>
          <a:p>
            <a:r>
              <a:rPr lang="en-GB" dirty="0"/>
              <a:t>Reducing demand by targeted response to needs </a:t>
            </a:r>
            <a:r>
              <a:rPr lang="en-GB" dirty="0" err="1" smtClean="0"/>
              <a:t>eg</a:t>
            </a:r>
            <a:r>
              <a:rPr lang="en-GB" dirty="0" smtClean="0"/>
              <a:t>. Frequent </a:t>
            </a:r>
            <a:r>
              <a:rPr lang="en-GB" dirty="0"/>
              <a:t>Attender work</a:t>
            </a:r>
          </a:p>
          <a:p>
            <a:endParaRPr lang="en-GB" dirty="0" smtClean="0"/>
          </a:p>
          <a:p>
            <a:r>
              <a:rPr lang="en-GB" dirty="0" smtClean="0"/>
              <a:t>Partnership working - becoming more outward facing and engaging with local communities</a:t>
            </a:r>
          </a:p>
          <a:p>
            <a:endParaRPr lang="en-GB" dirty="0" smtClean="0"/>
          </a:p>
          <a:p>
            <a:r>
              <a:rPr lang="en-GB" dirty="0" smtClean="0"/>
              <a:t>Data sharing and analysis – become part of the solution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3" r="18918"/>
          <a:stretch/>
        </p:blipFill>
        <p:spPr bwMode="auto">
          <a:xfrm rot="5400000">
            <a:off x="3594099" y="2933701"/>
            <a:ext cx="491067" cy="60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Ten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7030A0"/>
                </a:solidFill>
              </a:rPr>
              <a:t>High Impact Steps to Transforming Unscheduled Care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57575"/>
          </a:xfrm>
        </p:spPr>
        <p:txBody>
          <a:bodyPr>
            <a:normAutofit fontScale="92500"/>
          </a:bodyPr>
          <a:lstStyle/>
          <a:p>
            <a:r>
              <a:rPr lang="en-GB" sz="3200" dirty="0" smtClean="0"/>
              <a:t>This is </a:t>
            </a:r>
            <a:r>
              <a:rPr lang="en-GB" sz="3200" dirty="0"/>
              <a:t>a product of the </a:t>
            </a:r>
            <a:r>
              <a:rPr lang="en-GB" sz="3200" dirty="0" smtClean="0"/>
              <a:t>WG Unscheduled </a:t>
            </a:r>
            <a:r>
              <a:rPr lang="en-GB" sz="3200" dirty="0"/>
              <a:t>Care Programme </a:t>
            </a:r>
            <a:r>
              <a:rPr lang="en-GB" sz="3200" dirty="0" smtClean="0"/>
              <a:t>Board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 </a:t>
            </a:r>
            <a:r>
              <a:rPr lang="en-GB" sz="3200" dirty="0"/>
              <a:t>It highlights the key steps to transform the unscheduled care pathway, and is a resource to support improvement </a:t>
            </a:r>
            <a:r>
              <a:rPr lang="en-GB" sz="3200" dirty="0" smtClean="0"/>
              <a:t>and change, </a:t>
            </a:r>
            <a:r>
              <a:rPr lang="en-GB" sz="3200" dirty="0"/>
              <a:t>generate ideas and create the climate of innovation required to deliver safe, effective and efficient services for unscheduled care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3" r="18918"/>
          <a:stretch/>
        </p:blipFill>
        <p:spPr bwMode="auto">
          <a:xfrm rot="5400000">
            <a:off x="3594099" y="2933701"/>
            <a:ext cx="491067" cy="60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6062"/>
            <a:ext cx="10515600" cy="128788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/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sz="3600" b="1" dirty="0" smtClean="0">
                <a:solidFill>
                  <a:srgbClr val="7030A0"/>
                </a:solidFill>
              </a:rPr>
              <a:t>Ten</a:t>
            </a:r>
            <a:r>
              <a:rPr lang="en-GB" sz="3600" b="1" dirty="0" smtClean="0"/>
              <a:t> </a:t>
            </a:r>
            <a:r>
              <a:rPr lang="en-GB" sz="3600" b="1" dirty="0">
                <a:solidFill>
                  <a:srgbClr val="7030A0"/>
                </a:solidFill>
              </a:rPr>
              <a:t>High Impact Steps to Transforming Unscheduled </a:t>
            </a:r>
            <a:r>
              <a:rPr lang="en-GB" sz="3600" b="1" dirty="0" smtClean="0">
                <a:solidFill>
                  <a:srgbClr val="7030A0"/>
                </a:solidFill>
              </a:rPr>
              <a:t>Care – Step 7 – Target Frequent User Groups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221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Health </a:t>
            </a:r>
            <a:r>
              <a:rPr lang="en-GB" dirty="0"/>
              <a:t>and social care partners agree a co-ordinated model to identify and support those groups of patients with high USC use, or who have the potential to be high USC </a:t>
            </a:r>
            <a:r>
              <a:rPr lang="en-GB" dirty="0" smtClean="0"/>
              <a:t>users</a:t>
            </a:r>
          </a:p>
          <a:p>
            <a:r>
              <a:rPr lang="en-GB" dirty="0"/>
              <a:t>Multi-disciplinary/ agency teams can develop care plans and ensure that these plans are available and actioned during USC encounters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An integrated health &amp; social care team is the model most likely to succeed</a:t>
            </a:r>
            <a:r>
              <a:rPr lang="en-US" dirty="0"/>
              <a:t> </a:t>
            </a:r>
          </a:p>
          <a:p>
            <a:r>
              <a:rPr lang="en-GB" b="1" dirty="0" smtClean="0"/>
              <a:t>Intended </a:t>
            </a:r>
            <a:r>
              <a:rPr lang="en-GB" b="1" dirty="0"/>
              <a:t>Outcome:</a:t>
            </a:r>
            <a:r>
              <a:rPr lang="en-GB" dirty="0"/>
              <a:t> The reduction of USC attendances, admissions and re-admissions for this group of </a:t>
            </a:r>
            <a:r>
              <a:rPr lang="en-GB" dirty="0" smtClean="0"/>
              <a:t>patients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3" r="18918"/>
          <a:stretch/>
        </p:blipFill>
        <p:spPr bwMode="auto">
          <a:xfrm rot="5400000">
            <a:off x="3594099" y="2933701"/>
            <a:ext cx="491067" cy="60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77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Wider Policy Framework in Wales that Mandates 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Frequent Attender Work &amp; Recent Legislation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885863"/>
          </a:xfrm>
        </p:spPr>
        <p:txBody>
          <a:bodyPr>
            <a:normAutofit fontScale="70000" lnSpcReduction="20000"/>
          </a:bodyPr>
          <a:lstStyle/>
          <a:p>
            <a:endParaRPr lang="en-GB" sz="3600" dirty="0" smtClean="0"/>
          </a:p>
          <a:p>
            <a:r>
              <a:rPr lang="en-GB" sz="3600" dirty="0" smtClean="0"/>
              <a:t>Social Services and Wellbeing (Wales) Act 2014 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/>
              <a:t>Wellbeing of Future Generations (Wales) Act </a:t>
            </a:r>
            <a:r>
              <a:rPr lang="en-GB" sz="3600" dirty="0" smtClean="0"/>
              <a:t>2015</a:t>
            </a:r>
          </a:p>
          <a:p>
            <a:endParaRPr lang="en-GB" sz="3600" dirty="0"/>
          </a:p>
          <a:p>
            <a:r>
              <a:rPr lang="en-GB" sz="3600" dirty="0" smtClean="0"/>
              <a:t>‘</a:t>
            </a:r>
            <a:r>
              <a:rPr lang="en-GB" sz="3600" dirty="0"/>
              <a:t>Together for Mental Health</a:t>
            </a:r>
            <a:r>
              <a:rPr lang="en-GB" sz="3600" dirty="0" smtClean="0"/>
              <a:t>’ (2016) </a:t>
            </a:r>
            <a:r>
              <a:rPr lang="en-GB" sz="3600" dirty="0"/>
              <a:t>the Welsh Government’s strategy to improve mental well-being in Wales. </a:t>
            </a:r>
            <a:r>
              <a:rPr lang="en-GB" sz="3600" dirty="0" smtClean="0"/>
              <a:t>10 </a:t>
            </a:r>
            <a:r>
              <a:rPr lang="en-GB" sz="3600" dirty="0"/>
              <a:t>priority areas are outlined, including support for young people, addressing dementia, ensuring services are provided in a timely and effective manner, and targeting groups at a higher risk of mental health </a:t>
            </a:r>
            <a:r>
              <a:rPr lang="en-GB" sz="3600" dirty="0" smtClean="0"/>
              <a:t>issues </a:t>
            </a:r>
          </a:p>
          <a:p>
            <a:pPr marL="0" indent="0">
              <a:buNone/>
            </a:pPr>
            <a:r>
              <a:rPr lang="en-GB" sz="3600" dirty="0" smtClean="0"/>
              <a:t> </a:t>
            </a: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9370" y="59660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3" r="18918"/>
          <a:stretch/>
        </p:blipFill>
        <p:spPr bwMode="auto">
          <a:xfrm rot="5400000">
            <a:off x="3594099" y="2933701"/>
            <a:ext cx="491067" cy="60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79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Social Services and Well Being (Wales) 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Act 2014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9975"/>
          </a:xfrm>
        </p:spPr>
        <p:txBody>
          <a:bodyPr/>
          <a:lstStyle/>
          <a:p>
            <a:r>
              <a:rPr lang="en-US" dirty="0"/>
              <a:t>An Act of the National Assembly for Wales to reform social services </a:t>
            </a:r>
            <a:r>
              <a:rPr lang="en-US" dirty="0" smtClean="0"/>
              <a:t>law</a:t>
            </a:r>
          </a:p>
          <a:p>
            <a:r>
              <a:rPr lang="en-US" dirty="0" smtClean="0"/>
              <a:t>It is about </a:t>
            </a:r>
            <a:r>
              <a:rPr lang="en-US" dirty="0"/>
              <a:t>improving the well-being outcomes for people who need care and support and carers who need support; </a:t>
            </a:r>
            <a:endParaRPr lang="en-US" dirty="0" smtClean="0"/>
          </a:p>
          <a:p>
            <a:r>
              <a:rPr lang="en-US" dirty="0" smtClean="0"/>
              <a:t>It makes </a:t>
            </a:r>
            <a:r>
              <a:rPr lang="en-US" dirty="0"/>
              <a:t>provision about co-operation and partnership by public authorities with a view to improving the well-being of people; </a:t>
            </a:r>
            <a:endParaRPr lang="en-US" dirty="0" smtClean="0"/>
          </a:p>
          <a:p>
            <a:r>
              <a:rPr lang="en-US" dirty="0" smtClean="0"/>
              <a:t>It makes </a:t>
            </a:r>
            <a:r>
              <a:rPr lang="en-US" dirty="0"/>
              <a:t>provision about complaints relating to social care and palliative care; and for connected purposes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3" r="18918"/>
          <a:stretch/>
        </p:blipFill>
        <p:spPr bwMode="auto">
          <a:xfrm rot="5400000">
            <a:off x="3594099" y="2933701"/>
            <a:ext cx="491067" cy="60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52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33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Social Services and Well Being </a:t>
            </a:r>
            <a:r>
              <a:rPr lang="en-GB" sz="3600" b="1" dirty="0" smtClean="0">
                <a:solidFill>
                  <a:srgbClr val="7030A0"/>
                </a:solidFill>
              </a:rPr>
              <a:t>Act – what does it mean for Statutory Providers?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3348"/>
            <a:ext cx="10515600" cy="425320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/>
              <a:t>Part </a:t>
            </a:r>
            <a:r>
              <a:rPr lang="en-US" u="sng" dirty="0" smtClean="0"/>
              <a:t>9: Co-operation </a:t>
            </a:r>
            <a:r>
              <a:rPr lang="en-US" u="sng" dirty="0"/>
              <a:t>and </a:t>
            </a:r>
            <a:r>
              <a:rPr lang="en-US" u="sng" dirty="0" smtClean="0"/>
              <a:t>Partnership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requires </a:t>
            </a: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A</a:t>
            </a:r>
            <a:r>
              <a:rPr lang="en-US" dirty="0" smtClean="0"/>
              <a:t>uthorities </a:t>
            </a:r>
            <a:r>
              <a:rPr lang="en-US" dirty="0"/>
              <a:t>to make arrangements to promote co-operation with their relevant partners and others in relation to adults with needs for care and support, carers and children 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imposes </a:t>
            </a:r>
            <a:r>
              <a:rPr lang="en-US" dirty="0"/>
              <a:t>a duty on the relevant partners to co-operate with, and provide information </a:t>
            </a:r>
            <a:r>
              <a:rPr lang="en-US" dirty="0" smtClean="0"/>
              <a:t>to </a:t>
            </a:r>
            <a:r>
              <a:rPr lang="en-US" dirty="0"/>
              <a:t>the local authorities for the purpose of their social services functions 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makes </a:t>
            </a:r>
            <a:r>
              <a:rPr lang="en-US" dirty="0"/>
              <a:t>provision about promoting the integration of care and support with health services 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7030A0"/>
                </a:solidFill>
              </a:rPr>
              <a:t>provides </a:t>
            </a:r>
            <a:r>
              <a:rPr lang="en-US" b="1" dirty="0">
                <a:solidFill>
                  <a:srgbClr val="7030A0"/>
                </a:solidFill>
              </a:rPr>
              <a:t>for partnership arrangements between </a:t>
            </a:r>
            <a:r>
              <a:rPr lang="en-US" b="1" dirty="0" smtClean="0">
                <a:solidFill>
                  <a:srgbClr val="7030A0"/>
                </a:solidFill>
              </a:rPr>
              <a:t>Local </a:t>
            </a:r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en-US" b="1" dirty="0" smtClean="0">
                <a:solidFill>
                  <a:srgbClr val="7030A0"/>
                </a:solidFill>
              </a:rPr>
              <a:t>uthorities </a:t>
            </a:r>
            <a:r>
              <a:rPr lang="en-US" b="1" dirty="0">
                <a:solidFill>
                  <a:srgbClr val="7030A0"/>
                </a:solidFill>
              </a:rPr>
              <a:t>and Local Health Boards for the discharge of their </a:t>
            </a:r>
            <a:r>
              <a:rPr lang="en-US" b="1" dirty="0" smtClean="0">
                <a:solidFill>
                  <a:srgbClr val="7030A0"/>
                </a:solidFill>
              </a:rPr>
              <a:t>functions 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3" r="18918"/>
          <a:stretch/>
        </p:blipFill>
        <p:spPr bwMode="auto">
          <a:xfrm rot="5400000">
            <a:off x="3594099" y="2933701"/>
            <a:ext cx="491067" cy="60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3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110758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Overview of the Wellbeing </a:t>
            </a:r>
            <a:r>
              <a:rPr lang="en-GB" b="1" dirty="0">
                <a:solidFill>
                  <a:srgbClr val="7030A0"/>
                </a:solidFill>
              </a:rPr>
              <a:t>of Future </a:t>
            </a:r>
            <a:r>
              <a:rPr lang="en-GB" b="1" dirty="0" smtClean="0">
                <a:solidFill>
                  <a:srgbClr val="7030A0"/>
                </a:solidFill>
              </a:rPr>
              <a:t>Generations (Wales)  Act 2015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4295515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Act is about improving the social, economic, environmental and cultural well-being of </a:t>
            </a:r>
            <a:r>
              <a:rPr lang="en-US" sz="2400" dirty="0" smtClean="0"/>
              <a:t>Wales</a:t>
            </a:r>
          </a:p>
          <a:p>
            <a:r>
              <a:rPr lang="en-US" sz="2400" dirty="0"/>
              <a:t>The Act will make the public bodies listed in the Act think more about the long term, work better with </a:t>
            </a:r>
            <a:r>
              <a:rPr lang="en-US" sz="2400" dirty="0" smtClean="0"/>
              <a:t>people </a:t>
            </a:r>
            <a:r>
              <a:rPr lang="en-US" sz="2400" dirty="0"/>
              <a:t>and communities and each other, look to prevent problems and take a more joined-up </a:t>
            </a:r>
            <a:r>
              <a:rPr lang="en-US" sz="2400" dirty="0" smtClean="0"/>
              <a:t>approach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new law will mean that, for the first time, public bodies listed in the Act must do what they do in a sustainable </a:t>
            </a:r>
            <a:r>
              <a:rPr lang="en-US" sz="2400" dirty="0" smtClean="0"/>
              <a:t>way</a:t>
            </a:r>
          </a:p>
          <a:p>
            <a:r>
              <a:rPr lang="en-US" sz="2400" dirty="0" smtClean="0"/>
              <a:t>Public </a:t>
            </a:r>
            <a:r>
              <a:rPr lang="en-US" sz="2400" dirty="0"/>
              <a:t>bodies need to make sure that when making their decisions they take into account the impact they could have on people living their lives in Wales in the </a:t>
            </a:r>
            <a:r>
              <a:rPr lang="en-US" sz="2400" dirty="0" smtClean="0"/>
              <a:t>future</a:t>
            </a:r>
            <a:endParaRPr lang="en-US" sz="2400" dirty="0"/>
          </a:p>
          <a:p>
            <a:endParaRPr lang="en-GB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3" r="18918"/>
          <a:stretch/>
        </p:blipFill>
        <p:spPr bwMode="auto">
          <a:xfrm rot="5400000">
            <a:off x="3594099" y="2933701"/>
            <a:ext cx="491067" cy="60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5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32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Wellbeing of Future Generations </a:t>
            </a:r>
            <a:r>
              <a:rPr lang="en-GB" b="1" dirty="0" smtClean="0">
                <a:solidFill>
                  <a:srgbClr val="7030A0"/>
                </a:solidFill>
              </a:rPr>
              <a:t>Act: The </a:t>
            </a:r>
            <a:r>
              <a:rPr lang="en-GB" b="1" dirty="0">
                <a:solidFill>
                  <a:srgbClr val="7030A0"/>
                </a:solidFill>
              </a:rPr>
              <a:t>G</a:t>
            </a:r>
            <a:r>
              <a:rPr lang="en-GB" b="1" dirty="0" smtClean="0">
                <a:solidFill>
                  <a:srgbClr val="7030A0"/>
                </a:solidFill>
              </a:rPr>
              <a:t>oals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4066" y="62808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3" r="18918"/>
          <a:stretch/>
        </p:blipFill>
        <p:spPr bwMode="auto">
          <a:xfrm rot="5400000">
            <a:off x="3594100" y="3033912"/>
            <a:ext cx="491067" cy="60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4" y="0"/>
            <a:ext cx="8628845" cy="69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pa140197\AppData\Local\Microsoft\Windows\Temporary Internet Files\Content.Outlook\02FB33XW\Welsh Ambulance trust_4COLOUR_updat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205" y="0"/>
            <a:ext cx="2263936" cy="6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71476" y="1248153"/>
          <a:ext cx="9391650" cy="52482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91650"/>
              </a:tblGrid>
              <a:tr h="4997909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6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endParaRPr lang="en-GB" sz="1100" b="0" i="0" u="none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endParaRPr lang="en-GB" sz="1100" b="0" i="0" u="none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  <a:tr h="25035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783" y="1268347"/>
            <a:ext cx="8269356" cy="5604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721634"/>
            <a:ext cx="9497148" cy="523204"/>
          </a:xfrm>
          <a:prstGeom prst="round1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itchFamily="34" charset="0"/>
              </a:rPr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6274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Wellbeing of Future Generations </a:t>
            </a:r>
            <a:r>
              <a:rPr lang="en-GB" b="1" dirty="0" smtClean="0">
                <a:solidFill>
                  <a:srgbClr val="7030A0"/>
                </a:solidFill>
              </a:rPr>
              <a:t>Act – what does it mean for Frequent Attenders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5612853" cy="3795713"/>
          </a:xfr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3" r="18918"/>
          <a:stretch/>
        </p:blipFill>
        <p:spPr bwMode="auto">
          <a:xfrm rot="5400000">
            <a:off x="3594099" y="2933701"/>
            <a:ext cx="491067" cy="60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34925" y="22785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41067" y="1893888"/>
            <a:ext cx="40118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Health Boards will have a duty to maximise contribution to wellbeing goals, in accordance with sustainable development principles</a:t>
            </a:r>
          </a:p>
          <a:p>
            <a:endParaRPr lang="en-GB" sz="2000" dirty="0"/>
          </a:p>
          <a:p>
            <a:r>
              <a:rPr lang="en-GB" sz="2000" dirty="0" smtClean="0"/>
              <a:t>They will be expected to work in collaboration with the partner agencies on their </a:t>
            </a:r>
            <a:r>
              <a:rPr lang="en-GB" sz="2000" u="sng" dirty="0" smtClean="0"/>
              <a:t>Public Service Boards </a:t>
            </a:r>
            <a:r>
              <a:rPr lang="en-GB" sz="2000" dirty="0" smtClean="0"/>
              <a:t>to set local objectives and take reasonable steps to meet these objectives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Public Service Boards…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987034"/>
            <a:ext cx="11137237" cy="55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01" y="0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Well-being Assessments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853604"/>
            <a:ext cx="11521280" cy="58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linkers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0151" y="908051"/>
            <a:ext cx="10274300" cy="547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33900" y="65089"/>
            <a:ext cx="35445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Times New Roman" pitchFamily="18" charset="0"/>
              </a:rPr>
              <a:t>How to survive the NHS: </a:t>
            </a:r>
          </a:p>
          <a:p>
            <a:r>
              <a:rPr lang="en-GB" altLang="en-US" sz="2400" b="1">
                <a:latin typeface="Times New Roman" pitchFamily="18" charset="0"/>
              </a:rPr>
              <a:t>“The NHS Blinkers”</a:t>
            </a:r>
          </a:p>
        </p:txBody>
      </p:sp>
    </p:spTree>
    <p:extLst>
      <p:ext uri="{BB962C8B-B14F-4D97-AF65-F5344CB8AC3E}">
        <p14:creationId xmlns:p14="http://schemas.microsoft.com/office/powerpoint/2010/main" val="181811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The FGWB Act's 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Sustainable </a:t>
            </a:r>
            <a:r>
              <a:rPr lang="en-GB" b="1" dirty="0">
                <a:solidFill>
                  <a:srgbClr val="7030A0"/>
                </a:solidFill>
              </a:rPr>
              <a:t>Development </a:t>
            </a:r>
            <a:r>
              <a:rPr lang="en-GB" b="1" dirty="0" smtClean="0">
                <a:solidFill>
                  <a:srgbClr val="7030A0"/>
                </a:solidFill>
              </a:rPr>
              <a:t>Principles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3090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/>
              <a:t>•	</a:t>
            </a:r>
            <a:r>
              <a:rPr lang="en-GB" b="1" dirty="0"/>
              <a:t>Long-term thinking </a:t>
            </a:r>
            <a:r>
              <a:rPr lang="en-GB" dirty="0"/>
              <a:t>- balancing short-term needs with safeguards </a:t>
            </a:r>
            <a:r>
              <a:rPr lang="en-GB" dirty="0" smtClean="0"/>
              <a:t>to </a:t>
            </a:r>
            <a:r>
              <a:rPr lang="en-GB" dirty="0"/>
              <a:t>meet </a:t>
            </a:r>
            <a:r>
              <a:rPr lang="en-GB" dirty="0" smtClean="0"/>
              <a:t>long-	term needs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/>
              <a:t>•	</a:t>
            </a:r>
            <a:r>
              <a:rPr lang="en-GB" b="1" dirty="0"/>
              <a:t>Prevention</a:t>
            </a:r>
            <a:r>
              <a:rPr lang="en-GB" dirty="0"/>
              <a:t> - actions to prevent problems getting </a:t>
            </a:r>
            <a:r>
              <a:rPr lang="en-GB" dirty="0" smtClean="0"/>
              <a:t>worse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/>
              <a:t>•	</a:t>
            </a:r>
            <a:r>
              <a:rPr lang="en-GB" b="1" dirty="0"/>
              <a:t>Integration</a:t>
            </a:r>
            <a:r>
              <a:rPr lang="en-GB" dirty="0"/>
              <a:t> - considering how your objectives may impact on </a:t>
            </a:r>
            <a:r>
              <a:rPr lang="en-GB" dirty="0" smtClean="0"/>
              <a:t>those </a:t>
            </a:r>
            <a:r>
              <a:rPr lang="en-GB" dirty="0"/>
              <a:t>of </a:t>
            </a:r>
            <a:r>
              <a:rPr lang="en-GB" dirty="0" smtClean="0"/>
              <a:t>others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/>
              <a:t>•	</a:t>
            </a:r>
            <a:r>
              <a:rPr lang="en-GB" b="1" dirty="0"/>
              <a:t>Collaboration</a:t>
            </a:r>
            <a:r>
              <a:rPr lang="en-GB" dirty="0"/>
              <a:t> - Working with other bodies (which may include </a:t>
            </a:r>
            <a:r>
              <a:rPr lang="en-GB" dirty="0" smtClean="0"/>
              <a:t>third sector 	organisations</a:t>
            </a:r>
            <a:r>
              <a:rPr lang="en-GB" dirty="0"/>
              <a:t>) that can help you meet your </a:t>
            </a:r>
            <a:r>
              <a:rPr lang="en-GB" dirty="0" smtClean="0"/>
              <a:t>goals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/>
              <a:t>•	</a:t>
            </a:r>
            <a:r>
              <a:rPr lang="en-GB" b="1" dirty="0"/>
              <a:t>Involvement </a:t>
            </a:r>
            <a:r>
              <a:rPr lang="en-GB" dirty="0"/>
              <a:t>- involving people and communities with an interest </a:t>
            </a:r>
            <a:r>
              <a:rPr lang="en-GB" dirty="0" smtClean="0"/>
              <a:t>in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/>
              <a:t>	</a:t>
            </a:r>
            <a:r>
              <a:rPr lang="en-GB" dirty="0" smtClean="0"/>
              <a:t>helping </a:t>
            </a:r>
            <a:r>
              <a:rPr lang="en-GB" dirty="0"/>
              <a:t>you meet your objectives, and reflecting the diversity </a:t>
            </a:r>
            <a:r>
              <a:rPr lang="en-GB" dirty="0" smtClean="0"/>
              <a:t>of </a:t>
            </a:r>
            <a:r>
              <a:rPr lang="en-GB" dirty="0"/>
              <a:t>the people </a:t>
            </a:r>
            <a:r>
              <a:rPr lang="en-GB" dirty="0" smtClean="0"/>
              <a:t>	in </a:t>
            </a:r>
            <a:r>
              <a:rPr lang="en-GB" dirty="0"/>
              <a:t>your area.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8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The relationship between well-being &amp; those who frequently use emergency services and unscheduled care 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8" y="1532586"/>
            <a:ext cx="8139447" cy="53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Ambulances at 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1" y="1244838"/>
            <a:ext cx="6442887" cy="5493892"/>
          </a:xfrm>
          <a:prstGeom prst="rect">
            <a:avLst/>
          </a:prstGeom>
        </p:spPr>
      </p:pic>
      <p:pic>
        <p:nvPicPr>
          <p:cNvPr id="10" name="Picture 9" descr="C:\Users\pa140197\AppData\Local\Microsoft\Windows\Temporary Internet Files\Content.Outlook\02FB33XW\Welsh Ambulance trust_4COLOUR_updat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205" y="0"/>
            <a:ext cx="2263936" cy="6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71476" y="1248153"/>
          <a:ext cx="9391650" cy="52482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91650"/>
              </a:tblGrid>
              <a:tr h="4997909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6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endParaRPr lang="en-GB" sz="1100" b="0" i="0" u="none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endParaRPr lang="en-GB" sz="1100" b="0" i="0" u="none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  <a:tr h="25035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1" y="721634"/>
            <a:ext cx="9598047" cy="523204"/>
          </a:xfrm>
          <a:prstGeom prst="round1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itchFamily="34" charset="0"/>
              </a:rPr>
              <a:t>Transition of Care Closer to Home Pan Wales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6107" y="2336577"/>
            <a:ext cx="7911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</a:t>
            </a: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977" y="1282497"/>
            <a:ext cx="5472918" cy="5502982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 rot="10800000">
            <a:off x="10196495" y="1641770"/>
            <a:ext cx="669235" cy="435840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The way forward……………..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Could the reason that those who use emergency services frequently have a poor sense of well-being and not actually need acute services? If so, have we have focused for too long on the treatment of illness?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Today is to consider the challenge of looking beyond and considering the role of health, public and 3</a:t>
            </a:r>
            <a:r>
              <a:rPr lang="en-GB" baseline="30000" dirty="0" smtClean="0"/>
              <a:t>rd</a:t>
            </a:r>
            <a:r>
              <a:rPr lang="en-GB" dirty="0" smtClean="0"/>
              <a:t> sector services in addressing the well-being of our patients/carers/public.  </a:t>
            </a:r>
            <a:r>
              <a:rPr lang="en-GB" dirty="0"/>
              <a:t>T</a:t>
            </a:r>
            <a:r>
              <a:rPr lang="en-GB" dirty="0" smtClean="0"/>
              <a:t>o think creatively about supporting and involving them more effectively, so that emergency services become part of a wider integrated team – working in </a:t>
            </a:r>
            <a:r>
              <a:rPr lang="en-GB" b="1" u="sng" dirty="0" smtClean="0"/>
              <a:t>COLLABORATION and TOGETHER </a:t>
            </a:r>
            <a:r>
              <a:rPr lang="en-GB" dirty="0"/>
              <a:t> </a:t>
            </a:r>
            <a:r>
              <a:rPr lang="en-GB" dirty="0" smtClean="0"/>
              <a:t>whilst focusing on </a:t>
            </a:r>
            <a:r>
              <a:rPr lang="en-GB" b="1" u="sng" dirty="0" smtClean="0"/>
              <a:t>PREVENTION.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9772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7743" y="1004552"/>
            <a:ext cx="10515600" cy="4340180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/>
              <a:t>“Rarely do we find men who willingly engage in hard, solid, thinking. There is an almost universal quest for easy answers and half-baked solutions. Nothing pains some people more than having to think”</a:t>
            </a:r>
            <a:br>
              <a:rPr lang="en-GB" i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Martin Luther King Jr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8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350626"/>
              </p:ext>
            </p:extLst>
          </p:nvPr>
        </p:nvGraphicFramePr>
        <p:xfrm>
          <a:off x="-278509" y="529721"/>
          <a:ext cx="12470509" cy="633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resentation" r:id="rId4" imgW="4570412" imgH="3427296" progId="PowerPoint.Show.12">
                  <p:embed/>
                </p:oleObj>
              </mc:Choice>
              <mc:Fallback>
                <p:oleObj name="Presentation" r:id="rId4" imgW="4570412" imgH="342729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78509" y="529721"/>
                        <a:ext cx="12470509" cy="6339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8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pa140197\AppData\Local\Microsoft\Windows\Temporary Internet Files\Content.Outlook\02FB33XW\Welsh Ambulance trust_4COLOUR_updat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205" y="0"/>
            <a:ext cx="2263936" cy="6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71476" y="1248153"/>
          <a:ext cx="9391650" cy="52482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91650"/>
              </a:tblGrid>
              <a:tr h="4997909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6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endParaRPr lang="en-GB" sz="1100" b="0" i="0" u="none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endParaRPr lang="en-GB" sz="1100" b="0" i="0" u="none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  <a:tr h="25035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721634"/>
            <a:ext cx="9906000" cy="523204"/>
          </a:xfrm>
          <a:prstGeom prst="round1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entury Gothic" pitchFamily="34" charset="0"/>
              </a:rPr>
              <a:t>WASTs Role in the Unscheduled Care Pathway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866" y="1258600"/>
            <a:ext cx="8677341" cy="55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pa140197\AppData\Local\Microsoft\Windows\Temporary Internet Files\Content.Outlook\02FB33XW\Welsh Ambulance trust_4COLOUR_updat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205" y="0"/>
            <a:ext cx="2263936" cy="6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 Diagonal Corner Rectangle 12"/>
          <p:cNvSpPr/>
          <p:nvPr/>
        </p:nvSpPr>
        <p:spPr>
          <a:xfrm rot="16200000">
            <a:off x="5377652" y="-3479426"/>
            <a:ext cx="688814" cy="903301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GB" sz="2800" dirty="0">
                <a:solidFill>
                  <a:schemeClr val="bg1"/>
                </a:solidFill>
                <a:latin typeface="Century Gothic" pitchFamily="34" charset="0"/>
              </a:rPr>
              <a:t>Step 1 – Help me choose &amp; NHSDW Inputs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53379" y="1441122"/>
          <a:ext cx="9391650" cy="52482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91650"/>
              </a:tblGrid>
              <a:tr h="4997909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6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r>
                        <a:rPr lang="en-GB" sz="2000" b="1" i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Gateway</a:t>
                      </a:r>
                      <a:r>
                        <a:rPr lang="en-GB" sz="2000" b="1" i="1" u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to ‘Consumer’ Health Information</a:t>
                      </a: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endParaRPr lang="en-GB" sz="1600" b="1" i="1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  <a:tr h="25035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510280" y="1547114"/>
            <a:ext cx="4260425" cy="5893905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 with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Public Health Wales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Choose Well Campaign</a:t>
            </a:r>
          </a:p>
          <a:p>
            <a:pPr algn="just"/>
            <a:endParaRPr lang="en-GB" sz="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Visits to the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increased overall from 2007/08.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 20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Self Assessment Symptom Checkers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including: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Cold/Flu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Vomiting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Abdominal Pain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Ear problems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Choose Well quiz ‘Take the Choose Well Challenge’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Wellbeing Self Assessment Tool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Pregnancy Guide</a:t>
            </a:r>
          </a:p>
          <a:p>
            <a:pPr algn="just"/>
            <a:endParaRPr lang="en-GB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490397" y="2146852"/>
          <a:ext cx="4801074" cy="412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15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4"/>
          <p:cNvSpPr txBox="1">
            <a:spLocks/>
          </p:cNvSpPr>
          <p:nvPr/>
        </p:nvSpPr>
        <p:spPr bwMode="auto">
          <a:xfrm>
            <a:off x="1400175" y="1422401"/>
            <a:ext cx="56086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Clinical Desk – Paramedics &amp; Registered Nurses</a:t>
            </a:r>
            <a:endParaRPr lang="en-GB" alt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1400176" y="2278063"/>
            <a:ext cx="5337175" cy="2233612"/>
          </a:xfrm>
          <a:prstGeom prst="rect">
            <a:avLst/>
          </a:prstGeom>
        </p:spPr>
        <p:txBody>
          <a:bodyPr>
            <a:normAutofit/>
          </a:bodyPr>
          <a:lstStyle>
            <a:lvl1pPr marL="342838" indent="-342838" algn="l" defTabSz="9142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16" indent="-285699" algn="l" defTabSz="91423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94" indent="-228559" algn="l" defTabSz="9142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11" indent="-228559" algn="l" defTabSz="91423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29" indent="-228559" algn="l" defTabSz="91423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47" indent="-228559" algn="l" defTabSz="9142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64" indent="-228559" algn="l" defTabSz="9142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82" indent="-228559" algn="l" defTabSz="9142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99" indent="-228559" algn="l" defTabSz="9142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4,000 Calls triaged per month</a:t>
            </a:r>
          </a:p>
          <a:p>
            <a:pPr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800 -1,000 Ambulances stopped per month</a:t>
            </a:r>
          </a:p>
          <a:p>
            <a:pPr>
              <a:defRPr/>
            </a:pP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31" name="Text Placeholder 8"/>
          <p:cNvSpPr txBox="1">
            <a:spLocks/>
          </p:cNvSpPr>
          <p:nvPr/>
        </p:nvSpPr>
        <p:spPr bwMode="auto">
          <a:xfrm>
            <a:off x="4144964" y="3975101"/>
            <a:ext cx="3140075" cy="17176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Right Resource</a:t>
            </a:r>
          </a:p>
          <a:p>
            <a:pPr eaLnBrk="1" hangingPunct="1"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Right Time</a:t>
            </a:r>
          </a:p>
          <a:p>
            <a:pPr eaLnBrk="1" hangingPunct="1"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Right Place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633538" y="6135689"/>
            <a:ext cx="2157412" cy="357187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HEAR AND TREAT</a:t>
            </a:r>
          </a:p>
          <a:p>
            <a:pPr>
              <a:defRPr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Clinicians</a:t>
            </a:r>
          </a:p>
          <a:p>
            <a:pPr>
              <a:defRPr/>
            </a:pPr>
            <a:r>
              <a:rPr lang="en-GB" sz="1600" cap="none" dirty="0">
                <a:solidFill>
                  <a:schemeClr val="accent6">
                    <a:lumMod val="75000"/>
                  </a:schemeClr>
                </a:solidFill>
              </a:rPr>
              <a:t>Reduces the number of ambulance dispatches.</a:t>
            </a:r>
          </a:p>
          <a:p>
            <a:pPr>
              <a:defRPr/>
            </a:pPr>
            <a:r>
              <a:rPr lang="en-GB" sz="1600" cap="none" dirty="0">
                <a:solidFill>
                  <a:schemeClr val="accent6">
                    <a:lumMod val="75000"/>
                  </a:schemeClr>
                </a:solidFill>
              </a:rPr>
              <a:t>Reduces ED attendance in some cases</a:t>
            </a:r>
          </a:p>
        </p:txBody>
      </p:sp>
      <p:pic>
        <p:nvPicPr>
          <p:cNvPr id="18438" name="Picture 3" descr="Clinical desk l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1438275"/>
            <a:ext cx="31162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4549776"/>
            <a:ext cx="31162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 Diagonal Corner Rectangle 10"/>
          <p:cNvSpPr/>
          <p:nvPr/>
        </p:nvSpPr>
        <p:spPr>
          <a:xfrm rot="16200000">
            <a:off x="5786438" y="-3581400"/>
            <a:ext cx="531812" cy="915828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GB" sz="2400" dirty="0">
                <a:solidFill>
                  <a:srgbClr val="D09A00"/>
                </a:solidFill>
                <a:latin typeface="Century Gothic" pitchFamily="34" charset="0"/>
              </a:rPr>
              <a:t>Step 2 - Answer my call</a:t>
            </a:r>
          </a:p>
        </p:txBody>
      </p:sp>
      <p:pic>
        <p:nvPicPr>
          <p:cNvPr id="18441" name="Picture 11" descr="C:\Users\pa140197\AppData\Local\Microsoft\Windows\Temporary Internet Files\Content.Outlook\02FB33XW\Welsh Ambulance trust_4COLOUR_updat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6" y="0"/>
            <a:ext cx="226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8423275" y="0"/>
            <a:ext cx="2439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DEA400"/>
                </a:solidFill>
                <a:latin typeface="Bradley Hand ITC" panose="03070402050302030203" pitchFamily="66" charset="0"/>
              </a:rPr>
              <a:t>Quest for Quality</a:t>
            </a:r>
          </a:p>
          <a:p>
            <a:pPr algn="ctr"/>
            <a:r>
              <a:rPr lang="en-GB" altLang="en-US" b="1">
                <a:solidFill>
                  <a:srgbClr val="DEA400"/>
                </a:solidFill>
                <a:latin typeface="Bradley Hand ITC" panose="03070402050302030203" pitchFamily="66" charset="0"/>
              </a:rPr>
              <a:t>Improvement </a:t>
            </a:r>
            <a:endParaRPr lang="en-US" altLang="en-US" b="1">
              <a:solidFill>
                <a:srgbClr val="DEA4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pa140197\AppData\Local\Microsoft\Windows\Temporary Internet Files\Content.Outlook\02FB33XW\Welsh Ambulance trust_4COLOUR_updat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205" y="0"/>
            <a:ext cx="2263936" cy="6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71476" y="1248153"/>
          <a:ext cx="9391650" cy="52482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91650"/>
              </a:tblGrid>
              <a:tr h="4997909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6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endParaRPr lang="en-GB" sz="1100" b="0" i="0" u="none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80975" indent="-180975">
                        <a:buFont typeface="Arial" pitchFamily="34" charset="0"/>
                        <a:buNone/>
                      </a:pPr>
                      <a:endParaRPr lang="en-GB" sz="1100" b="0" i="0" u="none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  <a:tr h="25035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585" marR="65585" marT="9109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61294" y="719686"/>
            <a:ext cx="9702043" cy="523204"/>
          </a:xfrm>
          <a:prstGeom prst="round1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itchFamily="34" charset="0"/>
              </a:rPr>
              <a:t>Step 3 – Come to see me: Response Categories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206" y="1242891"/>
            <a:ext cx="9492131" cy="55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pic>
        <p:nvPicPr>
          <p:cNvPr id="10" name="Picture 9" descr="C:\Users\pa140197\AppData\Local\Microsoft\Windows\Temporary Internet Files\Content.Outlook\02FB33XW\Welsh Ambulance trust_4COLOUR_updat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205" y="0"/>
            <a:ext cx="2263936" cy="6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61294" y="719686"/>
            <a:ext cx="9365193" cy="523204"/>
          </a:xfrm>
          <a:prstGeom prst="round1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itchFamily="34" charset="0"/>
              </a:rPr>
              <a:t>Step 3 – Come to see me: Response Categories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123072"/>
            <a:ext cx="9906000" cy="27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pa140197\AppData\Local\Microsoft\Windows\Temporary Internet Files\Content.Outlook\02FB33XW\Welsh Ambulance trust_4COLOUR_updat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205" y="0"/>
            <a:ext cx="2263936" cy="6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1" y="721634"/>
            <a:ext cx="9506857" cy="523204"/>
          </a:xfrm>
          <a:prstGeom prst="round1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itchFamily="34" charset="0"/>
              </a:rPr>
              <a:t>Step 4 – Give me treatment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77" y="1325028"/>
            <a:ext cx="9510881" cy="55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19528</TotalTime>
  <Words>1147</Words>
  <Application>Microsoft Macintosh PowerPoint</Application>
  <PresentationFormat>Widescreen</PresentationFormat>
  <Paragraphs>157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Bradley Hand ITC</vt:lpstr>
      <vt:lpstr>Calibri</vt:lpstr>
      <vt:lpstr>Calibri Light</vt:lpstr>
      <vt:lpstr>Century Gothic</vt:lpstr>
      <vt:lpstr>Times New Roman</vt:lpstr>
      <vt:lpstr>Office Theme</vt:lpstr>
      <vt:lpstr>Presentation</vt:lpstr>
      <vt:lpstr>RESPONDING INNOVATIVELY TO THE NEEDS OF COMPLEX PATIENTS – Setting the Scene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facing NHS Wales at the moment </vt:lpstr>
      <vt:lpstr>Role of Unscheduled Care in  facing these challenges</vt:lpstr>
      <vt:lpstr>Ten High Impact Steps to Transforming Unscheduled Care</vt:lpstr>
      <vt:lpstr> Ten High Impact Steps to Transforming Unscheduled Care – Step 7 – Target Frequent User Groups</vt:lpstr>
      <vt:lpstr>Wider Policy Framework in Wales that Mandates  Frequent Attender Work &amp; Recent Legislation </vt:lpstr>
      <vt:lpstr>Social Services and Well Being (Wales)  Act 2014</vt:lpstr>
      <vt:lpstr>Social Services and Well Being Act – what does it mean for Statutory Providers? </vt:lpstr>
      <vt:lpstr>Overview of the Wellbeing of Future Generations (Wales)  Act 2015</vt:lpstr>
      <vt:lpstr>Wellbeing of Future Generations Act: The Goals</vt:lpstr>
      <vt:lpstr>Wellbeing of Future Generations Act – what does it mean for Frequent Attenders</vt:lpstr>
      <vt:lpstr>Public Service Boards…</vt:lpstr>
      <vt:lpstr>Well-being Assessments</vt:lpstr>
      <vt:lpstr>PowerPoint Presentation</vt:lpstr>
      <vt:lpstr>The FGWB Act's  Sustainable Development Principles</vt:lpstr>
      <vt:lpstr>The relationship between well-being &amp; those who frequently use emergency services and unscheduled care </vt:lpstr>
      <vt:lpstr>PowerPoint Presentation</vt:lpstr>
      <vt:lpstr>The way forward……………..</vt:lpstr>
      <vt:lpstr>“Rarely do we find men who willingly engage in hard, solid, thinking. There is an almost universal quest for easy answers and half-baked solutions. Nothing pains some people more than having to think”  Martin Luther King Jr  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INNOVATIVELY TO THE NEEDS OF COMPLEX PATIENTS –</dc:title>
  <dc:creator>Anna Sussex</dc:creator>
  <cp:lastModifiedBy>Anna Sussex</cp:lastModifiedBy>
  <cp:revision>48</cp:revision>
  <dcterms:created xsi:type="dcterms:W3CDTF">2016-09-30T14:03:27Z</dcterms:created>
  <dcterms:modified xsi:type="dcterms:W3CDTF">2016-10-20T10:43:25Z</dcterms:modified>
</cp:coreProperties>
</file>