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60" r:id="rId3"/>
    <p:sldId id="261" r:id="rId4"/>
    <p:sldId id="262" r:id="rId5"/>
    <p:sldId id="257" r:id="rId6"/>
    <p:sldId id="258" r:id="rId7"/>
    <p:sldId id="263" r:id="rId8"/>
    <p:sldId id="287" r:id="rId9"/>
    <p:sldId id="268" r:id="rId10"/>
    <p:sldId id="269" r:id="rId11"/>
    <p:sldId id="270" r:id="rId12"/>
    <p:sldId id="264" r:id="rId13"/>
    <p:sldId id="265" r:id="rId14"/>
    <p:sldId id="266" r:id="rId15"/>
    <p:sldId id="267" r:id="rId16"/>
    <p:sldId id="271" r:id="rId17"/>
    <p:sldId id="272" r:id="rId18"/>
    <p:sldId id="288" r:id="rId19"/>
    <p:sldId id="289" r:id="rId20"/>
    <p:sldId id="273" r:id="rId21"/>
    <p:sldId id="274" r:id="rId22"/>
    <p:sldId id="275" r:id="rId23"/>
    <p:sldId id="277" r:id="rId24"/>
    <p:sldId id="276" r:id="rId25"/>
    <p:sldId id="278" r:id="rId26"/>
    <p:sldId id="279" r:id="rId27"/>
    <p:sldId id="280" r:id="rId28"/>
    <p:sldId id="281" r:id="rId29"/>
    <p:sldId id="282" r:id="rId30"/>
    <p:sldId id="283" r:id="rId31"/>
    <p:sldId id="284" r:id="rId32"/>
    <p:sldId id="285" r:id="rId33"/>
    <p:sldId id="286"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3"/>
    <a:srgbClr val="521B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10"/>
    <p:restoredTop sz="94697"/>
  </p:normalViewPr>
  <p:slideViewPr>
    <p:cSldViewPr snapToGrid="0" snapToObjects="1">
      <p:cViewPr varScale="1">
        <p:scale>
          <a:sx n="61" d="100"/>
          <a:sy n="61" d="100"/>
        </p:scale>
        <p:origin x="240"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Percentage of Attendances</c:v>
                </c:pt>
              </c:strCache>
            </c:strRef>
          </c:tx>
          <c:spPr>
            <a:solidFill>
              <a:schemeClr val="accent1"/>
            </a:solidFill>
            <a:ln>
              <a:noFill/>
            </a:ln>
            <a:effectLst/>
          </c:spPr>
          <c:invertIfNegative val="0"/>
          <c:cat>
            <c:strRef>
              <c:f>Sheet1!$A$2:$A$42</c:f>
              <c:strCache>
                <c:ptCount val="41"/>
                <c:pt idx="0">
                  <c:v>ALLERGIC REACTION</c:v>
                </c:pt>
                <c:pt idx="1">
                  <c:v>AF</c:v>
                </c:pt>
                <c:pt idx="2">
                  <c:v>ASSAULTS</c:v>
                </c:pt>
                <c:pt idx="3">
                  <c:v>CATHETER PROBLEMS</c:v>
                </c:pt>
                <c:pt idx="4">
                  <c:v>DVT/PE</c:v>
                </c:pt>
                <c:pt idx="5">
                  <c:v>ENT EXP</c:v>
                </c:pt>
                <c:pt idx="6">
                  <c:v>EPISTAXIS</c:v>
                </c:pt>
                <c:pt idx="7">
                  <c:v>FOREIGN BODY</c:v>
                </c:pt>
                <c:pt idx="8">
                  <c:v>HEADACHES</c:v>
                </c:pt>
                <c:pt idx="9">
                  <c:v>LACS</c:v>
                </c:pt>
                <c:pt idx="10">
                  <c:v>POST OP PROBLEM</c:v>
                </c:pt>
                <c:pt idx="11">
                  <c:v>PR BLEED/PROLAPSE</c:v>
                </c:pt>
                <c:pt idx="12">
                  <c:v>RETENTION</c:v>
                </c:pt>
                <c:pt idx="13">
                  <c:v>RTC</c:v>
                </c:pt>
                <c:pt idx="14">
                  <c:v>SUICIDAL</c:v>
                </c:pt>
                <c:pt idx="15">
                  <c:v>T&amp;O EXP</c:v>
                </c:pt>
                <c:pt idx="16">
                  <c:v>UROL EXP</c:v>
                </c:pt>
                <c:pt idx="17">
                  <c:v>VARIOUS COMPLAINTS</c:v>
                </c:pt>
                <c:pt idx="18">
                  <c:v>WOUND REVIEW</c:v>
                </c:pt>
                <c:pt idx="19">
                  <c:v>COLLAPSE</c:v>
                </c:pt>
                <c:pt idx="20">
                  <c:v>DSH</c:v>
                </c:pt>
                <c:pt idx="21">
                  <c:v>FALLS</c:v>
                </c:pt>
                <c:pt idx="22">
                  <c:v>FITTING</c:v>
                </c:pt>
                <c:pt idx="23">
                  <c:v>DIB/SOB</c:v>
                </c:pt>
                <c:pt idx="24">
                  <c:v>INTOXICATED</c:v>
                </c:pt>
                <c:pt idx="25">
                  <c:v>PAIN</c:v>
                </c:pt>
                <c:pt idx="26">
                  <c:v>BURNS</c:v>
                </c:pt>
                <c:pt idx="27">
                  <c:v>HEAD INJURIES</c:v>
                </c:pt>
                <c:pt idx="28">
                  <c:v>SURG EXP</c:v>
                </c:pt>
                <c:pt idx="29">
                  <c:v>MED EXP</c:v>
                </c:pt>
                <c:pt idx="30">
                  <c:v>MENTAL HEALTH</c:v>
                </c:pt>
                <c:pt idx="31">
                  <c:v>OVERDOSE</c:v>
                </c:pt>
                <c:pt idx="32">
                  <c:v>UNWELL</c:v>
                </c:pt>
                <c:pt idx="33">
                  <c:v>CHEST PAIN</c:v>
                </c:pt>
                <c:pt idx="34">
                  <c:v>ABDO PAIN</c:v>
                </c:pt>
                <c:pt idx="35">
                  <c:v>HOMELESS</c:v>
                </c:pt>
                <c:pt idx="36">
                  <c:v>INJURIES</c:v>
                </c:pt>
                <c:pt idx="37">
                  <c:v>UNDER 18</c:v>
                </c:pt>
                <c:pt idx="38">
                  <c:v>TOTAL DECLARED MH/SM</c:v>
                </c:pt>
                <c:pt idx="39">
                  <c:v>OVER 65</c:v>
                </c:pt>
                <c:pt idx="40">
                  <c:v>HIDDEN SM/MH</c:v>
                </c:pt>
              </c:strCache>
            </c:strRef>
          </c:cat>
          <c:val>
            <c:numRef>
              <c:f>Sheet1!$B$2:$B$42</c:f>
              <c:numCache>
                <c:formatCode>0.00%</c:formatCode>
                <c:ptCount val="41"/>
                <c:pt idx="0">
                  <c:v>0.01</c:v>
                </c:pt>
                <c:pt idx="1">
                  <c:v>0.01</c:v>
                </c:pt>
                <c:pt idx="2">
                  <c:v>0.01</c:v>
                </c:pt>
                <c:pt idx="3">
                  <c:v>0.01</c:v>
                </c:pt>
                <c:pt idx="4">
                  <c:v>0.01</c:v>
                </c:pt>
                <c:pt idx="5">
                  <c:v>0.01</c:v>
                </c:pt>
                <c:pt idx="6">
                  <c:v>0.01</c:v>
                </c:pt>
                <c:pt idx="7">
                  <c:v>0.01</c:v>
                </c:pt>
                <c:pt idx="8">
                  <c:v>0.01</c:v>
                </c:pt>
                <c:pt idx="9">
                  <c:v>0.01</c:v>
                </c:pt>
                <c:pt idx="10">
                  <c:v>0.01</c:v>
                </c:pt>
                <c:pt idx="11">
                  <c:v>0.01</c:v>
                </c:pt>
                <c:pt idx="12">
                  <c:v>0.01</c:v>
                </c:pt>
                <c:pt idx="13">
                  <c:v>0.01</c:v>
                </c:pt>
                <c:pt idx="14">
                  <c:v>0.01</c:v>
                </c:pt>
                <c:pt idx="15">
                  <c:v>0.01</c:v>
                </c:pt>
                <c:pt idx="16">
                  <c:v>0.01</c:v>
                </c:pt>
                <c:pt idx="17">
                  <c:v>0.01</c:v>
                </c:pt>
                <c:pt idx="18">
                  <c:v>0.01</c:v>
                </c:pt>
                <c:pt idx="19">
                  <c:v>0.02</c:v>
                </c:pt>
                <c:pt idx="20">
                  <c:v>0.02</c:v>
                </c:pt>
                <c:pt idx="21">
                  <c:v>0.02</c:v>
                </c:pt>
                <c:pt idx="22">
                  <c:v>0.02</c:v>
                </c:pt>
                <c:pt idx="23">
                  <c:v>0.03</c:v>
                </c:pt>
                <c:pt idx="24">
                  <c:v>0.03</c:v>
                </c:pt>
                <c:pt idx="25">
                  <c:v>0.03</c:v>
                </c:pt>
                <c:pt idx="26">
                  <c:v>0.04</c:v>
                </c:pt>
                <c:pt idx="27">
                  <c:v>0.04</c:v>
                </c:pt>
                <c:pt idx="28">
                  <c:v>0.04</c:v>
                </c:pt>
                <c:pt idx="29">
                  <c:v>0.05</c:v>
                </c:pt>
                <c:pt idx="30">
                  <c:v>0.05</c:v>
                </c:pt>
                <c:pt idx="31">
                  <c:v>0.06</c:v>
                </c:pt>
                <c:pt idx="32">
                  <c:v>0.06</c:v>
                </c:pt>
                <c:pt idx="33">
                  <c:v>0.08</c:v>
                </c:pt>
                <c:pt idx="34">
                  <c:v>0.09</c:v>
                </c:pt>
                <c:pt idx="35">
                  <c:v>0.11</c:v>
                </c:pt>
                <c:pt idx="36">
                  <c:v>0.11</c:v>
                </c:pt>
                <c:pt idx="37">
                  <c:v>0.14</c:v>
                </c:pt>
                <c:pt idx="38">
                  <c:v>0.16</c:v>
                </c:pt>
                <c:pt idx="39">
                  <c:v>0.21</c:v>
                </c:pt>
                <c:pt idx="40">
                  <c:v>0.34</c:v>
                </c:pt>
              </c:numCache>
            </c:numRef>
          </c:val>
        </c:ser>
        <c:ser>
          <c:idx val="1"/>
          <c:order val="1"/>
          <c:tx>
            <c:strRef>
              <c:f>Sheet1!$C$1</c:f>
              <c:strCache>
                <c:ptCount val="1"/>
                <c:pt idx="0">
                  <c:v>Column1</c:v>
                </c:pt>
              </c:strCache>
            </c:strRef>
          </c:tx>
          <c:spPr>
            <a:solidFill>
              <a:schemeClr val="accent2"/>
            </a:solidFill>
            <a:ln>
              <a:noFill/>
            </a:ln>
            <a:effectLst/>
          </c:spPr>
          <c:invertIfNegative val="0"/>
          <c:cat>
            <c:strRef>
              <c:f>Sheet1!$A$2:$A$42</c:f>
              <c:strCache>
                <c:ptCount val="41"/>
                <c:pt idx="0">
                  <c:v>ALLERGIC REACTION</c:v>
                </c:pt>
                <c:pt idx="1">
                  <c:v>AF</c:v>
                </c:pt>
                <c:pt idx="2">
                  <c:v>ASSAULTS</c:v>
                </c:pt>
                <c:pt idx="3">
                  <c:v>CATHETER PROBLEMS</c:v>
                </c:pt>
                <c:pt idx="4">
                  <c:v>DVT/PE</c:v>
                </c:pt>
                <c:pt idx="5">
                  <c:v>ENT EXP</c:v>
                </c:pt>
                <c:pt idx="6">
                  <c:v>EPISTAXIS</c:v>
                </c:pt>
                <c:pt idx="7">
                  <c:v>FOREIGN BODY</c:v>
                </c:pt>
                <c:pt idx="8">
                  <c:v>HEADACHES</c:v>
                </c:pt>
                <c:pt idx="9">
                  <c:v>LACS</c:v>
                </c:pt>
                <c:pt idx="10">
                  <c:v>POST OP PROBLEM</c:v>
                </c:pt>
                <c:pt idx="11">
                  <c:v>PR BLEED/PROLAPSE</c:v>
                </c:pt>
                <c:pt idx="12">
                  <c:v>RETENTION</c:v>
                </c:pt>
                <c:pt idx="13">
                  <c:v>RTC</c:v>
                </c:pt>
                <c:pt idx="14">
                  <c:v>SUICIDAL</c:v>
                </c:pt>
                <c:pt idx="15">
                  <c:v>T&amp;O EXP</c:v>
                </c:pt>
                <c:pt idx="16">
                  <c:v>UROL EXP</c:v>
                </c:pt>
                <c:pt idx="17">
                  <c:v>VARIOUS COMPLAINTS</c:v>
                </c:pt>
                <c:pt idx="18">
                  <c:v>WOUND REVIEW</c:v>
                </c:pt>
                <c:pt idx="19">
                  <c:v>COLLAPSE</c:v>
                </c:pt>
                <c:pt idx="20">
                  <c:v>DSH</c:v>
                </c:pt>
                <c:pt idx="21">
                  <c:v>FALLS</c:v>
                </c:pt>
                <c:pt idx="22">
                  <c:v>FITTING</c:v>
                </c:pt>
                <c:pt idx="23">
                  <c:v>DIB/SOB</c:v>
                </c:pt>
                <c:pt idx="24">
                  <c:v>INTOXICATED</c:v>
                </c:pt>
                <c:pt idx="25">
                  <c:v>PAIN</c:v>
                </c:pt>
                <c:pt idx="26">
                  <c:v>BURNS</c:v>
                </c:pt>
                <c:pt idx="27">
                  <c:v>HEAD INJURIES</c:v>
                </c:pt>
                <c:pt idx="28">
                  <c:v>SURG EXP</c:v>
                </c:pt>
                <c:pt idx="29">
                  <c:v>MED EXP</c:v>
                </c:pt>
                <c:pt idx="30">
                  <c:v>MENTAL HEALTH</c:v>
                </c:pt>
                <c:pt idx="31">
                  <c:v>OVERDOSE</c:v>
                </c:pt>
                <c:pt idx="32">
                  <c:v>UNWELL</c:v>
                </c:pt>
                <c:pt idx="33">
                  <c:v>CHEST PAIN</c:v>
                </c:pt>
                <c:pt idx="34">
                  <c:v>ABDO PAIN</c:v>
                </c:pt>
                <c:pt idx="35">
                  <c:v>HOMELESS</c:v>
                </c:pt>
                <c:pt idx="36">
                  <c:v>INJURIES</c:v>
                </c:pt>
                <c:pt idx="37">
                  <c:v>UNDER 18</c:v>
                </c:pt>
                <c:pt idx="38">
                  <c:v>TOTAL DECLARED MH/SM</c:v>
                </c:pt>
                <c:pt idx="39">
                  <c:v>OVER 65</c:v>
                </c:pt>
                <c:pt idx="40">
                  <c:v>HIDDEN SM/MH</c:v>
                </c:pt>
              </c:strCache>
            </c:strRef>
          </c:cat>
          <c:val>
            <c:numRef>
              <c:f>Sheet1!$C$2:$C$42</c:f>
              <c:numCache>
                <c:formatCode>General</c:formatCode>
                <c:ptCount val="41"/>
              </c:numCache>
            </c:numRef>
          </c:val>
        </c:ser>
        <c:dLbls>
          <c:showLegendKey val="0"/>
          <c:showVal val="0"/>
          <c:showCatName val="0"/>
          <c:showSerName val="0"/>
          <c:showPercent val="0"/>
          <c:showBubbleSize val="0"/>
        </c:dLbls>
        <c:gapWidth val="150"/>
        <c:axId val="2113883984"/>
        <c:axId val="2079019760"/>
      </c:barChart>
      <c:catAx>
        <c:axId val="211388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9019760"/>
        <c:crosses val="autoZero"/>
        <c:auto val="1"/>
        <c:lblAlgn val="ctr"/>
        <c:lblOffset val="100"/>
        <c:noMultiLvlLbl val="0"/>
      </c:catAx>
      <c:valAx>
        <c:axId val="20790197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3883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0367270074028379"/>
          <c:y val="0.0410378831113824"/>
          <c:w val="0.936422347723603"/>
          <c:h val="0.655825390891429"/>
        </c:manualLayout>
      </c:layout>
      <c:barChart>
        <c:barDir val="col"/>
        <c:grouping val="clustered"/>
        <c:varyColors val="0"/>
        <c:ser>
          <c:idx val="0"/>
          <c:order val="0"/>
          <c:tx>
            <c:strRef>
              <c:f>Sheet1!$B$1</c:f>
              <c:strCache>
                <c:ptCount val="1"/>
                <c:pt idx="0">
                  <c:v>Number of Patients</c:v>
                </c:pt>
              </c:strCache>
            </c:strRef>
          </c:tx>
          <c:spPr>
            <a:solidFill>
              <a:schemeClr val="dk1">
                <a:tint val="88500"/>
              </a:schemeClr>
            </a:solidFill>
            <a:ln>
              <a:noFill/>
            </a:ln>
            <a:effectLst/>
          </c:spPr>
          <c:invertIfNegative val="0"/>
          <c:cat>
            <c:strRef>
              <c:f>Sheet1!$A$2:$A$102</c:f>
              <c:strCache>
                <c:ptCount val="101"/>
                <c:pt idx="0">
                  <c:v>baby</c:v>
                </c:pt>
                <c:pt idx="1">
                  <c:v>1 yr old</c:v>
                </c:pt>
                <c:pt idx="2">
                  <c:v>2 yrs old</c:v>
                </c:pt>
                <c:pt idx="3">
                  <c:v>3 yrs old</c:v>
                </c:pt>
                <c:pt idx="4">
                  <c:v>4 yrs old</c:v>
                </c:pt>
                <c:pt idx="5">
                  <c:v>5 yrs old</c:v>
                </c:pt>
                <c:pt idx="6">
                  <c:v>6 yrs old</c:v>
                </c:pt>
                <c:pt idx="7">
                  <c:v>7 yrs old</c:v>
                </c:pt>
                <c:pt idx="8">
                  <c:v>8 yrs old</c:v>
                </c:pt>
                <c:pt idx="9">
                  <c:v>9 yrs old</c:v>
                </c:pt>
                <c:pt idx="10">
                  <c:v>10 yrs old</c:v>
                </c:pt>
                <c:pt idx="11">
                  <c:v>11 yrs old</c:v>
                </c:pt>
                <c:pt idx="12">
                  <c:v>12 yrs old</c:v>
                </c:pt>
                <c:pt idx="13">
                  <c:v>13 yrs old</c:v>
                </c:pt>
                <c:pt idx="14">
                  <c:v>14 yrs old</c:v>
                </c:pt>
                <c:pt idx="15">
                  <c:v>15 yrs old</c:v>
                </c:pt>
                <c:pt idx="16">
                  <c:v>16 yrs old</c:v>
                </c:pt>
                <c:pt idx="17">
                  <c:v>17 yrs old</c:v>
                </c:pt>
                <c:pt idx="18">
                  <c:v>18yrs old</c:v>
                </c:pt>
                <c:pt idx="19">
                  <c:v>19 yrs old</c:v>
                </c:pt>
                <c:pt idx="20">
                  <c:v>20 yrs old</c:v>
                </c:pt>
                <c:pt idx="21">
                  <c:v>21 yrs old</c:v>
                </c:pt>
                <c:pt idx="22">
                  <c:v>22 yrs old</c:v>
                </c:pt>
                <c:pt idx="23">
                  <c:v>23 yrs old</c:v>
                </c:pt>
                <c:pt idx="24">
                  <c:v>24  yrs old</c:v>
                </c:pt>
                <c:pt idx="25">
                  <c:v>25 yrs old</c:v>
                </c:pt>
                <c:pt idx="26">
                  <c:v>26 yrs old</c:v>
                </c:pt>
                <c:pt idx="27">
                  <c:v>27 yrs old</c:v>
                </c:pt>
                <c:pt idx="28">
                  <c:v>28 yrs old</c:v>
                </c:pt>
                <c:pt idx="29">
                  <c:v>29 yrs old</c:v>
                </c:pt>
                <c:pt idx="30">
                  <c:v>30 yrs old</c:v>
                </c:pt>
                <c:pt idx="31">
                  <c:v>31 yrs old</c:v>
                </c:pt>
                <c:pt idx="32">
                  <c:v>32 yrs old</c:v>
                </c:pt>
                <c:pt idx="33">
                  <c:v>33 yrs old</c:v>
                </c:pt>
                <c:pt idx="34">
                  <c:v>34 yrs old</c:v>
                </c:pt>
                <c:pt idx="35">
                  <c:v>35 yrs old</c:v>
                </c:pt>
                <c:pt idx="36">
                  <c:v>36 yrs old</c:v>
                </c:pt>
                <c:pt idx="37">
                  <c:v>37 yrs old</c:v>
                </c:pt>
                <c:pt idx="38">
                  <c:v>38 yrs old</c:v>
                </c:pt>
                <c:pt idx="39">
                  <c:v>39 yrs old</c:v>
                </c:pt>
                <c:pt idx="40">
                  <c:v>40 yrs old</c:v>
                </c:pt>
                <c:pt idx="41">
                  <c:v>41 yrs old</c:v>
                </c:pt>
                <c:pt idx="42">
                  <c:v>42 yrs old</c:v>
                </c:pt>
                <c:pt idx="43">
                  <c:v>43 yrs old</c:v>
                </c:pt>
                <c:pt idx="44">
                  <c:v>44 yrs old</c:v>
                </c:pt>
                <c:pt idx="45">
                  <c:v>45 yrs old</c:v>
                </c:pt>
                <c:pt idx="46">
                  <c:v>46 yrs old</c:v>
                </c:pt>
                <c:pt idx="47">
                  <c:v>47 yrs old</c:v>
                </c:pt>
                <c:pt idx="48">
                  <c:v>48 yrs old</c:v>
                </c:pt>
                <c:pt idx="49">
                  <c:v>49 yrs old</c:v>
                </c:pt>
                <c:pt idx="50">
                  <c:v>50 yrs old</c:v>
                </c:pt>
                <c:pt idx="51">
                  <c:v>51 yrs old</c:v>
                </c:pt>
                <c:pt idx="52">
                  <c:v>52 yrs old</c:v>
                </c:pt>
                <c:pt idx="53">
                  <c:v>53 yrs old</c:v>
                </c:pt>
                <c:pt idx="54">
                  <c:v>54 yrs old</c:v>
                </c:pt>
                <c:pt idx="55">
                  <c:v>55 yrs old</c:v>
                </c:pt>
                <c:pt idx="56">
                  <c:v>56 yrs old</c:v>
                </c:pt>
                <c:pt idx="57">
                  <c:v>57 yrs old</c:v>
                </c:pt>
                <c:pt idx="58">
                  <c:v>58 yrs old</c:v>
                </c:pt>
                <c:pt idx="59">
                  <c:v>59 yrs old</c:v>
                </c:pt>
                <c:pt idx="60">
                  <c:v>60 yrs old</c:v>
                </c:pt>
                <c:pt idx="61">
                  <c:v>61 yrs old</c:v>
                </c:pt>
                <c:pt idx="62">
                  <c:v>62 yrs old</c:v>
                </c:pt>
                <c:pt idx="63">
                  <c:v>63 yrs old</c:v>
                </c:pt>
                <c:pt idx="64">
                  <c:v>64 yrs old</c:v>
                </c:pt>
                <c:pt idx="65">
                  <c:v>65 yrs old</c:v>
                </c:pt>
                <c:pt idx="66">
                  <c:v>66 yrs old</c:v>
                </c:pt>
                <c:pt idx="67">
                  <c:v>67 yrs old</c:v>
                </c:pt>
                <c:pt idx="68">
                  <c:v>68 yrs old</c:v>
                </c:pt>
                <c:pt idx="69">
                  <c:v>69 yrs old</c:v>
                </c:pt>
                <c:pt idx="70">
                  <c:v>70 yrs old</c:v>
                </c:pt>
                <c:pt idx="71">
                  <c:v>71 yrs old</c:v>
                </c:pt>
                <c:pt idx="72">
                  <c:v>72 yrs old</c:v>
                </c:pt>
                <c:pt idx="73">
                  <c:v>73 yrs old</c:v>
                </c:pt>
                <c:pt idx="74">
                  <c:v>74 yrs old</c:v>
                </c:pt>
                <c:pt idx="75">
                  <c:v>75 yrs old</c:v>
                </c:pt>
                <c:pt idx="76">
                  <c:v>76 yrs old</c:v>
                </c:pt>
                <c:pt idx="77">
                  <c:v>77 yrs old</c:v>
                </c:pt>
                <c:pt idx="78">
                  <c:v>78 yrs old</c:v>
                </c:pt>
                <c:pt idx="79">
                  <c:v>79 yrs old</c:v>
                </c:pt>
                <c:pt idx="80">
                  <c:v>80 yrs old</c:v>
                </c:pt>
                <c:pt idx="81">
                  <c:v>81 yrs old</c:v>
                </c:pt>
                <c:pt idx="82">
                  <c:v>82 yrs old</c:v>
                </c:pt>
                <c:pt idx="83">
                  <c:v>83 yrs old</c:v>
                </c:pt>
                <c:pt idx="84">
                  <c:v>84 yrs old</c:v>
                </c:pt>
                <c:pt idx="85">
                  <c:v>85 yrs old</c:v>
                </c:pt>
                <c:pt idx="86">
                  <c:v>86 yrs old</c:v>
                </c:pt>
                <c:pt idx="87">
                  <c:v>87 yrs old</c:v>
                </c:pt>
                <c:pt idx="88">
                  <c:v>88 yrs old</c:v>
                </c:pt>
                <c:pt idx="89">
                  <c:v>89 yrs old</c:v>
                </c:pt>
                <c:pt idx="90">
                  <c:v>90 yrs old</c:v>
                </c:pt>
                <c:pt idx="91">
                  <c:v>91 yrs old</c:v>
                </c:pt>
                <c:pt idx="92">
                  <c:v>92 yrs old</c:v>
                </c:pt>
                <c:pt idx="93">
                  <c:v>93 yrs old</c:v>
                </c:pt>
                <c:pt idx="94">
                  <c:v>94 yrs old</c:v>
                </c:pt>
                <c:pt idx="95">
                  <c:v>95 yrs old</c:v>
                </c:pt>
                <c:pt idx="96">
                  <c:v>96 yrs old</c:v>
                </c:pt>
                <c:pt idx="97">
                  <c:v>97 yrs old</c:v>
                </c:pt>
                <c:pt idx="98">
                  <c:v>98 yrs old</c:v>
                </c:pt>
                <c:pt idx="99">
                  <c:v>99 yrs old</c:v>
                </c:pt>
                <c:pt idx="100">
                  <c:v>100 yrs old</c:v>
                </c:pt>
              </c:strCache>
            </c:strRef>
          </c:cat>
          <c:val>
            <c:numRef>
              <c:f>Sheet1!$B$2:$B$102</c:f>
              <c:numCache>
                <c:formatCode>General</c:formatCode>
                <c:ptCount val="101"/>
                <c:pt idx="0">
                  <c:v>4.0</c:v>
                </c:pt>
                <c:pt idx="1">
                  <c:v>7.0</c:v>
                </c:pt>
                <c:pt idx="2">
                  <c:v>5.0</c:v>
                </c:pt>
                <c:pt idx="3">
                  <c:v>6.0</c:v>
                </c:pt>
                <c:pt idx="4">
                  <c:v>3.0</c:v>
                </c:pt>
                <c:pt idx="5">
                  <c:v>3.0</c:v>
                </c:pt>
                <c:pt idx="6">
                  <c:v>1.0</c:v>
                </c:pt>
                <c:pt idx="7">
                  <c:v>1.0</c:v>
                </c:pt>
                <c:pt idx="8">
                  <c:v>0.0</c:v>
                </c:pt>
                <c:pt idx="9">
                  <c:v>2.0</c:v>
                </c:pt>
                <c:pt idx="10">
                  <c:v>2.0</c:v>
                </c:pt>
                <c:pt idx="11">
                  <c:v>7.0</c:v>
                </c:pt>
                <c:pt idx="12">
                  <c:v>4.0</c:v>
                </c:pt>
                <c:pt idx="13">
                  <c:v>1.0</c:v>
                </c:pt>
                <c:pt idx="14">
                  <c:v>3.0</c:v>
                </c:pt>
                <c:pt idx="15">
                  <c:v>0.0</c:v>
                </c:pt>
                <c:pt idx="16">
                  <c:v>6.0</c:v>
                </c:pt>
                <c:pt idx="17">
                  <c:v>5.0</c:v>
                </c:pt>
                <c:pt idx="18">
                  <c:v>5.0</c:v>
                </c:pt>
                <c:pt idx="19">
                  <c:v>15.0</c:v>
                </c:pt>
                <c:pt idx="20">
                  <c:v>10.0</c:v>
                </c:pt>
                <c:pt idx="21">
                  <c:v>11.0</c:v>
                </c:pt>
                <c:pt idx="22">
                  <c:v>7.0</c:v>
                </c:pt>
                <c:pt idx="23">
                  <c:v>7.0</c:v>
                </c:pt>
                <c:pt idx="24">
                  <c:v>12.0</c:v>
                </c:pt>
                <c:pt idx="25">
                  <c:v>8.0</c:v>
                </c:pt>
                <c:pt idx="26">
                  <c:v>8.0</c:v>
                </c:pt>
                <c:pt idx="27">
                  <c:v>5.0</c:v>
                </c:pt>
                <c:pt idx="28">
                  <c:v>7.0</c:v>
                </c:pt>
                <c:pt idx="29">
                  <c:v>8.0</c:v>
                </c:pt>
                <c:pt idx="30">
                  <c:v>14.0</c:v>
                </c:pt>
                <c:pt idx="31">
                  <c:v>7.0</c:v>
                </c:pt>
                <c:pt idx="32">
                  <c:v>5.0</c:v>
                </c:pt>
                <c:pt idx="33">
                  <c:v>6.0</c:v>
                </c:pt>
                <c:pt idx="34">
                  <c:v>6.0</c:v>
                </c:pt>
                <c:pt idx="35">
                  <c:v>7.0</c:v>
                </c:pt>
                <c:pt idx="36">
                  <c:v>6.0</c:v>
                </c:pt>
                <c:pt idx="37">
                  <c:v>11.0</c:v>
                </c:pt>
                <c:pt idx="38">
                  <c:v>6.0</c:v>
                </c:pt>
                <c:pt idx="39">
                  <c:v>6.0</c:v>
                </c:pt>
                <c:pt idx="40">
                  <c:v>4.0</c:v>
                </c:pt>
                <c:pt idx="41">
                  <c:v>8.0</c:v>
                </c:pt>
                <c:pt idx="42">
                  <c:v>10.0</c:v>
                </c:pt>
                <c:pt idx="43">
                  <c:v>8.0</c:v>
                </c:pt>
                <c:pt idx="44">
                  <c:v>1.0</c:v>
                </c:pt>
                <c:pt idx="45">
                  <c:v>5.0</c:v>
                </c:pt>
                <c:pt idx="46">
                  <c:v>6.0</c:v>
                </c:pt>
                <c:pt idx="47">
                  <c:v>8.0</c:v>
                </c:pt>
                <c:pt idx="48">
                  <c:v>3.0</c:v>
                </c:pt>
                <c:pt idx="49">
                  <c:v>5.0</c:v>
                </c:pt>
                <c:pt idx="50">
                  <c:v>4.0</c:v>
                </c:pt>
                <c:pt idx="51">
                  <c:v>10.0</c:v>
                </c:pt>
                <c:pt idx="52">
                  <c:v>5.0</c:v>
                </c:pt>
                <c:pt idx="53">
                  <c:v>6.0</c:v>
                </c:pt>
                <c:pt idx="54">
                  <c:v>7.0</c:v>
                </c:pt>
                <c:pt idx="55">
                  <c:v>6.0</c:v>
                </c:pt>
                <c:pt idx="56">
                  <c:v>6.0</c:v>
                </c:pt>
                <c:pt idx="57">
                  <c:v>8.0</c:v>
                </c:pt>
                <c:pt idx="58">
                  <c:v>5.0</c:v>
                </c:pt>
                <c:pt idx="59">
                  <c:v>2.0</c:v>
                </c:pt>
                <c:pt idx="60">
                  <c:v>7.0</c:v>
                </c:pt>
                <c:pt idx="61">
                  <c:v>4.0</c:v>
                </c:pt>
                <c:pt idx="62">
                  <c:v>2.0</c:v>
                </c:pt>
                <c:pt idx="63">
                  <c:v>3.0</c:v>
                </c:pt>
                <c:pt idx="64">
                  <c:v>6.0</c:v>
                </c:pt>
                <c:pt idx="65">
                  <c:v>5.0</c:v>
                </c:pt>
                <c:pt idx="66">
                  <c:v>3.0</c:v>
                </c:pt>
                <c:pt idx="67">
                  <c:v>3.0</c:v>
                </c:pt>
                <c:pt idx="68">
                  <c:v>4.0</c:v>
                </c:pt>
                <c:pt idx="69">
                  <c:v>4.0</c:v>
                </c:pt>
                <c:pt idx="70">
                  <c:v>1.0</c:v>
                </c:pt>
                <c:pt idx="71">
                  <c:v>4.0</c:v>
                </c:pt>
                <c:pt idx="72">
                  <c:v>4.0</c:v>
                </c:pt>
                <c:pt idx="73">
                  <c:v>0.0</c:v>
                </c:pt>
                <c:pt idx="74">
                  <c:v>3.0</c:v>
                </c:pt>
                <c:pt idx="75">
                  <c:v>6.0</c:v>
                </c:pt>
                <c:pt idx="76">
                  <c:v>3.0</c:v>
                </c:pt>
                <c:pt idx="77">
                  <c:v>3.0</c:v>
                </c:pt>
                <c:pt idx="78">
                  <c:v>2.0</c:v>
                </c:pt>
                <c:pt idx="79">
                  <c:v>3.0</c:v>
                </c:pt>
                <c:pt idx="80">
                  <c:v>2.0</c:v>
                </c:pt>
                <c:pt idx="81">
                  <c:v>2.0</c:v>
                </c:pt>
                <c:pt idx="82">
                  <c:v>5.0</c:v>
                </c:pt>
                <c:pt idx="83">
                  <c:v>5.0</c:v>
                </c:pt>
                <c:pt idx="84">
                  <c:v>4.0</c:v>
                </c:pt>
                <c:pt idx="85">
                  <c:v>3.0</c:v>
                </c:pt>
                <c:pt idx="86">
                  <c:v>8.0</c:v>
                </c:pt>
                <c:pt idx="87">
                  <c:v>3.0</c:v>
                </c:pt>
                <c:pt idx="88">
                  <c:v>0.0</c:v>
                </c:pt>
                <c:pt idx="89">
                  <c:v>4.0</c:v>
                </c:pt>
                <c:pt idx="90">
                  <c:v>1.0</c:v>
                </c:pt>
                <c:pt idx="91">
                  <c:v>1.0</c:v>
                </c:pt>
                <c:pt idx="92">
                  <c:v>6.0</c:v>
                </c:pt>
                <c:pt idx="93">
                  <c:v>6.0</c:v>
                </c:pt>
                <c:pt idx="94">
                  <c:v>0.0</c:v>
                </c:pt>
                <c:pt idx="95">
                  <c:v>0.0</c:v>
                </c:pt>
                <c:pt idx="96">
                  <c:v>0.0</c:v>
                </c:pt>
                <c:pt idx="97">
                  <c:v>1.0</c:v>
                </c:pt>
                <c:pt idx="98">
                  <c:v>0.0</c:v>
                </c:pt>
                <c:pt idx="99">
                  <c:v>1.0</c:v>
                </c:pt>
                <c:pt idx="100">
                  <c:v>0.0</c:v>
                </c:pt>
              </c:numCache>
            </c:numRef>
          </c:val>
        </c:ser>
        <c:ser>
          <c:idx val="1"/>
          <c:order val="1"/>
          <c:tx>
            <c:strRef>
              <c:f>Sheet1!$C$1</c:f>
              <c:strCache>
                <c:ptCount val="1"/>
                <c:pt idx="0">
                  <c:v>Column1</c:v>
                </c:pt>
              </c:strCache>
            </c:strRef>
          </c:tx>
          <c:spPr>
            <a:solidFill>
              <a:schemeClr val="dk1">
                <a:tint val="55000"/>
              </a:schemeClr>
            </a:solidFill>
            <a:ln>
              <a:noFill/>
            </a:ln>
            <a:effectLst/>
          </c:spPr>
          <c:invertIfNegative val="0"/>
          <c:cat>
            <c:strRef>
              <c:f>Sheet1!$A$2:$A$102</c:f>
              <c:strCache>
                <c:ptCount val="101"/>
                <c:pt idx="0">
                  <c:v>baby</c:v>
                </c:pt>
                <c:pt idx="1">
                  <c:v>1 yr old</c:v>
                </c:pt>
                <c:pt idx="2">
                  <c:v>2 yrs old</c:v>
                </c:pt>
                <c:pt idx="3">
                  <c:v>3 yrs old</c:v>
                </c:pt>
                <c:pt idx="4">
                  <c:v>4 yrs old</c:v>
                </c:pt>
                <c:pt idx="5">
                  <c:v>5 yrs old</c:v>
                </c:pt>
                <c:pt idx="6">
                  <c:v>6 yrs old</c:v>
                </c:pt>
                <c:pt idx="7">
                  <c:v>7 yrs old</c:v>
                </c:pt>
                <c:pt idx="8">
                  <c:v>8 yrs old</c:v>
                </c:pt>
                <c:pt idx="9">
                  <c:v>9 yrs old</c:v>
                </c:pt>
                <c:pt idx="10">
                  <c:v>10 yrs old</c:v>
                </c:pt>
                <c:pt idx="11">
                  <c:v>11 yrs old</c:v>
                </c:pt>
                <c:pt idx="12">
                  <c:v>12 yrs old</c:v>
                </c:pt>
                <c:pt idx="13">
                  <c:v>13 yrs old</c:v>
                </c:pt>
                <c:pt idx="14">
                  <c:v>14 yrs old</c:v>
                </c:pt>
                <c:pt idx="15">
                  <c:v>15 yrs old</c:v>
                </c:pt>
                <c:pt idx="16">
                  <c:v>16 yrs old</c:v>
                </c:pt>
                <c:pt idx="17">
                  <c:v>17 yrs old</c:v>
                </c:pt>
                <c:pt idx="18">
                  <c:v>18yrs old</c:v>
                </c:pt>
                <c:pt idx="19">
                  <c:v>19 yrs old</c:v>
                </c:pt>
                <c:pt idx="20">
                  <c:v>20 yrs old</c:v>
                </c:pt>
                <c:pt idx="21">
                  <c:v>21 yrs old</c:v>
                </c:pt>
                <c:pt idx="22">
                  <c:v>22 yrs old</c:v>
                </c:pt>
                <c:pt idx="23">
                  <c:v>23 yrs old</c:v>
                </c:pt>
                <c:pt idx="24">
                  <c:v>24  yrs old</c:v>
                </c:pt>
                <c:pt idx="25">
                  <c:v>25 yrs old</c:v>
                </c:pt>
                <c:pt idx="26">
                  <c:v>26 yrs old</c:v>
                </c:pt>
                <c:pt idx="27">
                  <c:v>27 yrs old</c:v>
                </c:pt>
                <c:pt idx="28">
                  <c:v>28 yrs old</c:v>
                </c:pt>
                <c:pt idx="29">
                  <c:v>29 yrs old</c:v>
                </c:pt>
                <c:pt idx="30">
                  <c:v>30 yrs old</c:v>
                </c:pt>
                <c:pt idx="31">
                  <c:v>31 yrs old</c:v>
                </c:pt>
                <c:pt idx="32">
                  <c:v>32 yrs old</c:v>
                </c:pt>
                <c:pt idx="33">
                  <c:v>33 yrs old</c:v>
                </c:pt>
                <c:pt idx="34">
                  <c:v>34 yrs old</c:v>
                </c:pt>
                <c:pt idx="35">
                  <c:v>35 yrs old</c:v>
                </c:pt>
                <c:pt idx="36">
                  <c:v>36 yrs old</c:v>
                </c:pt>
                <c:pt idx="37">
                  <c:v>37 yrs old</c:v>
                </c:pt>
                <c:pt idx="38">
                  <c:v>38 yrs old</c:v>
                </c:pt>
                <c:pt idx="39">
                  <c:v>39 yrs old</c:v>
                </c:pt>
                <c:pt idx="40">
                  <c:v>40 yrs old</c:v>
                </c:pt>
                <c:pt idx="41">
                  <c:v>41 yrs old</c:v>
                </c:pt>
                <c:pt idx="42">
                  <c:v>42 yrs old</c:v>
                </c:pt>
                <c:pt idx="43">
                  <c:v>43 yrs old</c:v>
                </c:pt>
                <c:pt idx="44">
                  <c:v>44 yrs old</c:v>
                </c:pt>
                <c:pt idx="45">
                  <c:v>45 yrs old</c:v>
                </c:pt>
                <c:pt idx="46">
                  <c:v>46 yrs old</c:v>
                </c:pt>
                <c:pt idx="47">
                  <c:v>47 yrs old</c:v>
                </c:pt>
                <c:pt idx="48">
                  <c:v>48 yrs old</c:v>
                </c:pt>
                <c:pt idx="49">
                  <c:v>49 yrs old</c:v>
                </c:pt>
                <c:pt idx="50">
                  <c:v>50 yrs old</c:v>
                </c:pt>
                <c:pt idx="51">
                  <c:v>51 yrs old</c:v>
                </c:pt>
                <c:pt idx="52">
                  <c:v>52 yrs old</c:v>
                </c:pt>
                <c:pt idx="53">
                  <c:v>53 yrs old</c:v>
                </c:pt>
                <c:pt idx="54">
                  <c:v>54 yrs old</c:v>
                </c:pt>
                <c:pt idx="55">
                  <c:v>55 yrs old</c:v>
                </c:pt>
                <c:pt idx="56">
                  <c:v>56 yrs old</c:v>
                </c:pt>
                <c:pt idx="57">
                  <c:v>57 yrs old</c:v>
                </c:pt>
                <c:pt idx="58">
                  <c:v>58 yrs old</c:v>
                </c:pt>
                <c:pt idx="59">
                  <c:v>59 yrs old</c:v>
                </c:pt>
                <c:pt idx="60">
                  <c:v>60 yrs old</c:v>
                </c:pt>
                <c:pt idx="61">
                  <c:v>61 yrs old</c:v>
                </c:pt>
                <c:pt idx="62">
                  <c:v>62 yrs old</c:v>
                </c:pt>
                <c:pt idx="63">
                  <c:v>63 yrs old</c:v>
                </c:pt>
                <c:pt idx="64">
                  <c:v>64 yrs old</c:v>
                </c:pt>
                <c:pt idx="65">
                  <c:v>65 yrs old</c:v>
                </c:pt>
                <c:pt idx="66">
                  <c:v>66 yrs old</c:v>
                </c:pt>
                <c:pt idx="67">
                  <c:v>67 yrs old</c:v>
                </c:pt>
                <c:pt idx="68">
                  <c:v>68 yrs old</c:v>
                </c:pt>
                <c:pt idx="69">
                  <c:v>69 yrs old</c:v>
                </c:pt>
                <c:pt idx="70">
                  <c:v>70 yrs old</c:v>
                </c:pt>
                <c:pt idx="71">
                  <c:v>71 yrs old</c:v>
                </c:pt>
                <c:pt idx="72">
                  <c:v>72 yrs old</c:v>
                </c:pt>
                <c:pt idx="73">
                  <c:v>73 yrs old</c:v>
                </c:pt>
                <c:pt idx="74">
                  <c:v>74 yrs old</c:v>
                </c:pt>
                <c:pt idx="75">
                  <c:v>75 yrs old</c:v>
                </c:pt>
                <c:pt idx="76">
                  <c:v>76 yrs old</c:v>
                </c:pt>
                <c:pt idx="77">
                  <c:v>77 yrs old</c:v>
                </c:pt>
                <c:pt idx="78">
                  <c:v>78 yrs old</c:v>
                </c:pt>
                <c:pt idx="79">
                  <c:v>79 yrs old</c:v>
                </c:pt>
                <c:pt idx="80">
                  <c:v>80 yrs old</c:v>
                </c:pt>
                <c:pt idx="81">
                  <c:v>81 yrs old</c:v>
                </c:pt>
                <c:pt idx="82">
                  <c:v>82 yrs old</c:v>
                </c:pt>
                <c:pt idx="83">
                  <c:v>83 yrs old</c:v>
                </c:pt>
                <c:pt idx="84">
                  <c:v>84 yrs old</c:v>
                </c:pt>
                <c:pt idx="85">
                  <c:v>85 yrs old</c:v>
                </c:pt>
                <c:pt idx="86">
                  <c:v>86 yrs old</c:v>
                </c:pt>
                <c:pt idx="87">
                  <c:v>87 yrs old</c:v>
                </c:pt>
                <c:pt idx="88">
                  <c:v>88 yrs old</c:v>
                </c:pt>
                <c:pt idx="89">
                  <c:v>89 yrs old</c:v>
                </c:pt>
                <c:pt idx="90">
                  <c:v>90 yrs old</c:v>
                </c:pt>
                <c:pt idx="91">
                  <c:v>91 yrs old</c:v>
                </c:pt>
                <c:pt idx="92">
                  <c:v>92 yrs old</c:v>
                </c:pt>
                <c:pt idx="93">
                  <c:v>93 yrs old</c:v>
                </c:pt>
                <c:pt idx="94">
                  <c:v>94 yrs old</c:v>
                </c:pt>
                <c:pt idx="95">
                  <c:v>95 yrs old</c:v>
                </c:pt>
                <c:pt idx="96">
                  <c:v>96 yrs old</c:v>
                </c:pt>
                <c:pt idx="97">
                  <c:v>97 yrs old</c:v>
                </c:pt>
                <c:pt idx="98">
                  <c:v>98 yrs old</c:v>
                </c:pt>
                <c:pt idx="99">
                  <c:v>99 yrs old</c:v>
                </c:pt>
                <c:pt idx="100">
                  <c:v>100 yrs old</c:v>
                </c:pt>
              </c:strCache>
            </c:strRef>
          </c:cat>
          <c:val>
            <c:numRef>
              <c:f>Sheet1!$C$2:$C$102</c:f>
              <c:numCache>
                <c:formatCode>General</c:formatCode>
                <c:ptCount val="101"/>
              </c:numCache>
            </c:numRef>
          </c:val>
        </c:ser>
        <c:ser>
          <c:idx val="2"/>
          <c:order val="2"/>
          <c:tx>
            <c:strRef>
              <c:f>Sheet1!$D$1</c:f>
              <c:strCache>
                <c:ptCount val="1"/>
                <c:pt idx="0">
                  <c:v>Column2</c:v>
                </c:pt>
              </c:strCache>
            </c:strRef>
          </c:tx>
          <c:spPr>
            <a:solidFill>
              <a:schemeClr val="dk1">
                <a:tint val="75000"/>
              </a:schemeClr>
            </a:solidFill>
            <a:ln>
              <a:noFill/>
            </a:ln>
            <a:effectLst/>
          </c:spPr>
          <c:invertIfNegative val="0"/>
          <c:cat>
            <c:strRef>
              <c:f>Sheet1!$A$2:$A$102</c:f>
              <c:strCache>
                <c:ptCount val="101"/>
                <c:pt idx="0">
                  <c:v>baby</c:v>
                </c:pt>
                <c:pt idx="1">
                  <c:v>1 yr old</c:v>
                </c:pt>
                <c:pt idx="2">
                  <c:v>2 yrs old</c:v>
                </c:pt>
                <c:pt idx="3">
                  <c:v>3 yrs old</c:v>
                </c:pt>
                <c:pt idx="4">
                  <c:v>4 yrs old</c:v>
                </c:pt>
                <c:pt idx="5">
                  <c:v>5 yrs old</c:v>
                </c:pt>
                <c:pt idx="6">
                  <c:v>6 yrs old</c:v>
                </c:pt>
                <c:pt idx="7">
                  <c:v>7 yrs old</c:v>
                </c:pt>
                <c:pt idx="8">
                  <c:v>8 yrs old</c:v>
                </c:pt>
                <c:pt idx="9">
                  <c:v>9 yrs old</c:v>
                </c:pt>
                <c:pt idx="10">
                  <c:v>10 yrs old</c:v>
                </c:pt>
                <c:pt idx="11">
                  <c:v>11 yrs old</c:v>
                </c:pt>
                <c:pt idx="12">
                  <c:v>12 yrs old</c:v>
                </c:pt>
                <c:pt idx="13">
                  <c:v>13 yrs old</c:v>
                </c:pt>
                <c:pt idx="14">
                  <c:v>14 yrs old</c:v>
                </c:pt>
                <c:pt idx="15">
                  <c:v>15 yrs old</c:v>
                </c:pt>
                <c:pt idx="16">
                  <c:v>16 yrs old</c:v>
                </c:pt>
                <c:pt idx="17">
                  <c:v>17 yrs old</c:v>
                </c:pt>
                <c:pt idx="18">
                  <c:v>18yrs old</c:v>
                </c:pt>
                <c:pt idx="19">
                  <c:v>19 yrs old</c:v>
                </c:pt>
                <c:pt idx="20">
                  <c:v>20 yrs old</c:v>
                </c:pt>
                <c:pt idx="21">
                  <c:v>21 yrs old</c:v>
                </c:pt>
                <c:pt idx="22">
                  <c:v>22 yrs old</c:v>
                </c:pt>
                <c:pt idx="23">
                  <c:v>23 yrs old</c:v>
                </c:pt>
                <c:pt idx="24">
                  <c:v>24  yrs old</c:v>
                </c:pt>
                <c:pt idx="25">
                  <c:v>25 yrs old</c:v>
                </c:pt>
                <c:pt idx="26">
                  <c:v>26 yrs old</c:v>
                </c:pt>
                <c:pt idx="27">
                  <c:v>27 yrs old</c:v>
                </c:pt>
                <c:pt idx="28">
                  <c:v>28 yrs old</c:v>
                </c:pt>
                <c:pt idx="29">
                  <c:v>29 yrs old</c:v>
                </c:pt>
                <c:pt idx="30">
                  <c:v>30 yrs old</c:v>
                </c:pt>
                <c:pt idx="31">
                  <c:v>31 yrs old</c:v>
                </c:pt>
                <c:pt idx="32">
                  <c:v>32 yrs old</c:v>
                </c:pt>
                <c:pt idx="33">
                  <c:v>33 yrs old</c:v>
                </c:pt>
                <c:pt idx="34">
                  <c:v>34 yrs old</c:v>
                </c:pt>
                <c:pt idx="35">
                  <c:v>35 yrs old</c:v>
                </c:pt>
                <c:pt idx="36">
                  <c:v>36 yrs old</c:v>
                </c:pt>
                <c:pt idx="37">
                  <c:v>37 yrs old</c:v>
                </c:pt>
                <c:pt idx="38">
                  <c:v>38 yrs old</c:v>
                </c:pt>
                <c:pt idx="39">
                  <c:v>39 yrs old</c:v>
                </c:pt>
                <c:pt idx="40">
                  <c:v>40 yrs old</c:v>
                </c:pt>
                <c:pt idx="41">
                  <c:v>41 yrs old</c:v>
                </c:pt>
                <c:pt idx="42">
                  <c:v>42 yrs old</c:v>
                </c:pt>
                <c:pt idx="43">
                  <c:v>43 yrs old</c:v>
                </c:pt>
                <c:pt idx="44">
                  <c:v>44 yrs old</c:v>
                </c:pt>
                <c:pt idx="45">
                  <c:v>45 yrs old</c:v>
                </c:pt>
                <c:pt idx="46">
                  <c:v>46 yrs old</c:v>
                </c:pt>
                <c:pt idx="47">
                  <c:v>47 yrs old</c:v>
                </c:pt>
                <c:pt idx="48">
                  <c:v>48 yrs old</c:v>
                </c:pt>
                <c:pt idx="49">
                  <c:v>49 yrs old</c:v>
                </c:pt>
                <c:pt idx="50">
                  <c:v>50 yrs old</c:v>
                </c:pt>
                <c:pt idx="51">
                  <c:v>51 yrs old</c:v>
                </c:pt>
                <c:pt idx="52">
                  <c:v>52 yrs old</c:v>
                </c:pt>
                <c:pt idx="53">
                  <c:v>53 yrs old</c:v>
                </c:pt>
                <c:pt idx="54">
                  <c:v>54 yrs old</c:v>
                </c:pt>
                <c:pt idx="55">
                  <c:v>55 yrs old</c:v>
                </c:pt>
                <c:pt idx="56">
                  <c:v>56 yrs old</c:v>
                </c:pt>
                <c:pt idx="57">
                  <c:v>57 yrs old</c:v>
                </c:pt>
                <c:pt idx="58">
                  <c:v>58 yrs old</c:v>
                </c:pt>
                <c:pt idx="59">
                  <c:v>59 yrs old</c:v>
                </c:pt>
                <c:pt idx="60">
                  <c:v>60 yrs old</c:v>
                </c:pt>
                <c:pt idx="61">
                  <c:v>61 yrs old</c:v>
                </c:pt>
                <c:pt idx="62">
                  <c:v>62 yrs old</c:v>
                </c:pt>
                <c:pt idx="63">
                  <c:v>63 yrs old</c:v>
                </c:pt>
                <c:pt idx="64">
                  <c:v>64 yrs old</c:v>
                </c:pt>
                <c:pt idx="65">
                  <c:v>65 yrs old</c:v>
                </c:pt>
                <c:pt idx="66">
                  <c:v>66 yrs old</c:v>
                </c:pt>
                <c:pt idx="67">
                  <c:v>67 yrs old</c:v>
                </c:pt>
                <c:pt idx="68">
                  <c:v>68 yrs old</c:v>
                </c:pt>
                <c:pt idx="69">
                  <c:v>69 yrs old</c:v>
                </c:pt>
                <c:pt idx="70">
                  <c:v>70 yrs old</c:v>
                </c:pt>
                <c:pt idx="71">
                  <c:v>71 yrs old</c:v>
                </c:pt>
                <c:pt idx="72">
                  <c:v>72 yrs old</c:v>
                </c:pt>
                <c:pt idx="73">
                  <c:v>73 yrs old</c:v>
                </c:pt>
                <c:pt idx="74">
                  <c:v>74 yrs old</c:v>
                </c:pt>
                <c:pt idx="75">
                  <c:v>75 yrs old</c:v>
                </c:pt>
                <c:pt idx="76">
                  <c:v>76 yrs old</c:v>
                </c:pt>
                <c:pt idx="77">
                  <c:v>77 yrs old</c:v>
                </c:pt>
                <c:pt idx="78">
                  <c:v>78 yrs old</c:v>
                </c:pt>
                <c:pt idx="79">
                  <c:v>79 yrs old</c:v>
                </c:pt>
                <c:pt idx="80">
                  <c:v>80 yrs old</c:v>
                </c:pt>
                <c:pt idx="81">
                  <c:v>81 yrs old</c:v>
                </c:pt>
                <c:pt idx="82">
                  <c:v>82 yrs old</c:v>
                </c:pt>
                <c:pt idx="83">
                  <c:v>83 yrs old</c:v>
                </c:pt>
                <c:pt idx="84">
                  <c:v>84 yrs old</c:v>
                </c:pt>
                <c:pt idx="85">
                  <c:v>85 yrs old</c:v>
                </c:pt>
                <c:pt idx="86">
                  <c:v>86 yrs old</c:v>
                </c:pt>
                <c:pt idx="87">
                  <c:v>87 yrs old</c:v>
                </c:pt>
                <c:pt idx="88">
                  <c:v>88 yrs old</c:v>
                </c:pt>
                <c:pt idx="89">
                  <c:v>89 yrs old</c:v>
                </c:pt>
                <c:pt idx="90">
                  <c:v>90 yrs old</c:v>
                </c:pt>
                <c:pt idx="91">
                  <c:v>91 yrs old</c:v>
                </c:pt>
                <c:pt idx="92">
                  <c:v>92 yrs old</c:v>
                </c:pt>
                <c:pt idx="93">
                  <c:v>93 yrs old</c:v>
                </c:pt>
                <c:pt idx="94">
                  <c:v>94 yrs old</c:v>
                </c:pt>
                <c:pt idx="95">
                  <c:v>95 yrs old</c:v>
                </c:pt>
                <c:pt idx="96">
                  <c:v>96 yrs old</c:v>
                </c:pt>
                <c:pt idx="97">
                  <c:v>97 yrs old</c:v>
                </c:pt>
                <c:pt idx="98">
                  <c:v>98 yrs old</c:v>
                </c:pt>
                <c:pt idx="99">
                  <c:v>99 yrs old</c:v>
                </c:pt>
                <c:pt idx="100">
                  <c:v>100 yrs old</c:v>
                </c:pt>
              </c:strCache>
            </c:strRef>
          </c:cat>
          <c:val>
            <c:numRef>
              <c:f>Sheet1!$D$2:$D$102</c:f>
              <c:numCache>
                <c:formatCode>General</c:formatCode>
                <c:ptCount val="101"/>
              </c:numCache>
            </c:numRef>
          </c:val>
        </c:ser>
        <c:dLbls>
          <c:showLegendKey val="0"/>
          <c:showVal val="0"/>
          <c:showCatName val="0"/>
          <c:showSerName val="0"/>
          <c:showPercent val="0"/>
          <c:showBubbleSize val="0"/>
        </c:dLbls>
        <c:gapWidth val="219"/>
        <c:overlap val="-27"/>
        <c:axId val="-2139331312"/>
        <c:axId val="-2139327568"/>
      </c:barChart>
      <c:catAx>
        <c:axId val="-213933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9327568"/>
        <c:crosses val="autoZero"/>
        <c:auto val="1"/>
        <c:lblAlgn val="ctr"/>
        <c:lblOffset val="100"/>
        <c:noMultiLvlLbl val="0"/>
      </c:catAx>
      <c:valAx>
        <c:axId val="-2139327568"/>
        <c:scaling>
          <c:orientation val="minMax"/>
        </c:scaling>
        <c:delete val="0"/>
        <c:axPos val="l"/>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9331312"/>
        <c:crosses val="autoZero"/>
        <c:crossBetween val="between"/>
      </c:valAx>
      <c:spPr>
        <a:noFill/>
        <a:ln>
          <a:solidFill>
            <a:schemeClr val="accent1"/>
          </a:solid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Patients by Sex</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Female 220 46%</c:v>
                </c:pt>
                <c:pt idx="1">
                  <c:v>Male 254 54%</c:v>
                </c:pt>
              </c:strCache>
            </c:strRef>
          </c:cat>
          <c:val>
            <c:numRef>
              <c:f>Sheet1!$B$2:$B$5</c:f>
              <c:numCache>
                <c:formatCode>General</c:formatCode>
                <c:ptCount val="4"/>
                <c:pt idx="0">
                  <c:v>220.0</c:v>
                </c:pt>
                <c:pt idx="1">
                  <c:v>254.0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rtl="0">
              <a:defRPr sz="20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rtl="0">
              <a:defRPr sz="2000" b="0" i="0" u="none" strike="noStrike" kern="1200" baseline="0">
                <a:solidFill>
                  <a:schemeClr val="tx1"/>
                </a:solidFill>
                <a:latin typeface="+mn-lt"/>
                <a:ea typeface="+mn-ea"/>
                <a:cs typeface="+mn-cs"/>
              </a:defRPr>
            </a:pPr>
            <a:endParaRPr lang="en-US"/>
          </a:p>
        </c:txPr>
      </c:legendEntry>
      <c:legendEntry>
        <c:idx val="2"/>
        <c:delete val="1"/>
      </c:legendEntry>
      <c:legendEntry>
        <c:idx val="3"/>
        <c:delete val="1"/>
      </c:legendEntry>
      <c:layout>
        <c:manualLayout>
          <c:xMode val="edge"/>
          <c:yMode val="edge"/>
          <c:x val="0.775693576290643"/>
          <c:y val="0.102453707584248"/>
          <c:w val="0.211164739931123"/>
          <c:h val="0.468555507960563"/>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FE198-C90D-C041-8AD9-E6E36F2AC280}" type="datetimeFigureOut">
              <a:rPr lang="en-GB" smtClean="0"/>
              <a:t>17/10/2016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01197-34D2-1746-B1CE-72F5EDE65E53}" type="slidenum">
              <a:rPr lang="en-GB" smtClean="0"/>
              <a:t>‹#›</a:t>
            </a:fld>
            <a:endParaRPr lang="en-GB"/>
          </a:p>
        </p:txBody>
      </p:sp>
    </p:spTree>
    <p:extLst>
      <p:ext uri="{BB962C8B-B14F-4D97-AF65-F5344CB8AC3E}">
        <p14:creationId xmlns:p14="http://schemas.microsoft.com/office/powerpoint/2010/main" val="95016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1</a:t>
            </a:fld>
            <a:endParaRPr lang="en-GB"/>
          </a:p>
        </p:txBody>
      </p:sp>
    </p:spTree>
    <p:extLst>
      <p:ext uri="{BB962C8B-B14F-4D97-AF65-F5344CB8AC3E}">
        <p14:creationId xmlns:p14="http://schemas.microsoft.com/office/powerpoint/2010/main" val="75495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5</a:t>
            </a:fld>
            <a:endParaRPr lang="en-GB"/>
          </a:p>
        </p:txBody>
      </p:sp>
    </p:spTree>
    <p:extLst>
      <p:ext uri="{BB962C8B-B14F-4D97-AF65-F5344CB8AC3E}">
        <p14:creationId xmlns:p14="http://schemas.microsoft.com/office/powerpoint/2010/main" val="1294207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6</a:t>
            </a:fld>
            <a:endParaRPr lang="en-GB"/>
          </a:p>
        </p:txBody>
      </p:sp>
    </p:spTree>
    <p:extLst>
      <p:ext uri="{BB962C8B-B14F-4D97-AF65-F5344CB8AC3E}">
        <p14:creationId xmlns:p14="http://schemas.microsoft.com/office/powerpoint/2010/main" val="65049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156940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77091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96892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34044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4D343-A091-5D48-AF1E-63FAD486CE37}" type="datetimeFigureOut">
              <a:rPr lang="en-GB" smtClean="0"/>
              <a:t>17/10/2016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54051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B4D343-A091-5D48-AF1E-63FAD486CE37}" type="datetimeFigureOut">
              <a:rPr lang="en-GB" smtClean="0"/>
              <a:t>17/10/2016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38719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B4D343-A091-5D48-AF1E-63FAD486CE37}" type="datetimeFigureOut">
              <a:rPr lang="en-GB" smtClean="0"/>
              <a:t>17/10/2016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48676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B4D343-A091-5D48-AF1E-63FAD486CE37}" type="datetimeFigureOut">
              <a:rPr lang="en-GB" smtClean="0"/>
              <a:t>17/10/2016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11796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4D343-A091-5D48-AF1E-63FAD486CE37}" type="datetimeFigureOut">
              <a:rPr lang="en-GB" smtClean="0"/>
              <a:t>17/10/2016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06269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4D343-A091-5D48-AF1E-63FAD486CE37}" type="datetimeFigureOut">
              <a:rPr lang="en-GB" smtClean="0"/>
              <a:t>17/10/2016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83551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4D343-A091-5D48-AF1E-63FAD486CE37}" type="datetimeFigureOut">
              <a:rPr lang="en-GB" smtClean="0"/>
              <a:t>17/10/2016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6111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4D343-A091-5D48-AF1E-63FAD486CE37}" type="datetimeFigureOut">
              <a:rPr lang="en-GB" smtClean="0"/>
              <a:t>17/10/2016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D079-486D-4C4A-BC8A-EDEF71EF48A5}" type="slidenum">
              <a:rPr lang="en-GB" smtClean="0"/>
              <a:t>‹#›</a:t>
            </a:fld>
            <a:endParaRPr lang="en-GB"/>
          </a:p>
        </p:txBody>
      </p:sp>
    </p:spTree>
    <p:extLst>
      <p:ext uri="{BB962C8B-B14F-4D97-AF65-F5344CB8AC3E}">
        <p14:creationId xmlns:p14="http://schemas.microsoft.com/office/powerpoint/2010/main" val="536332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393541" y="1000919"/>
            <a:ext cx="3737792" cy="6858000"/>
          </a:xfrm>
          <a:prstGeom prst="rect">
            <a:avLst/>
          </a:prstGeom>
        </p:spPr>
      </p:pic>
      <p:sp>
        <p:nvSpPr>
          <p:cNvPr id="5" name="TextBox 4"/>
          <p:cNvSpPr txBox="1"/>
          <p:nvPr/>
        </p:nvSpPr>
        <p:spPr>
          <a:xfrm>
            <a:off x="230405" y="697938"/>
            <a:ext cx="11751732" cy="1323439"/>
          </a:xfrm>
          <a:prstGeom prst="rect">
            <a:avLst/>
          </a:prstGeom>
          <a:noFill/>
        </p:spPr>
        <p:txBody>
          <a:bodyPr wrap="square" rtlCol="0">
            <a:spAutoFit/>
          </a:bodyPr>
          <a:lstStyle/>
          <a:p>
            <a:endParaRPr lang="en-GB" sz="4000" dirty="0" smtClean="0">
              <a:ln w="0"/>
              <a:solidFill>
                <a:srgbClr val="7030A0"/>
              </a:solidFill>
              <a:effectLst>
                <a:outerShdw blurRad="38100" dist="19050" dir="2700000" algn="tl" rotWithShape="0">
                  <a:schemeClr val="dk1">
                    <a:alpha val="40000"/>
                  </a:schemeClr>
                </a:outerShdw>
              </a:effectLst>
            </a:endParaRPr>
          </a:p>
          <a:p>
            <a:pPr algn="ctr"/>
            <a:r>
              <a:rPr lang="en-GB" sz="4000" dirty="0" smtClean="0">
                <a:ln w="0"/>
                <a:solidFill>
                  <a:srgbClr val="7030A0"/>
                </a:solidFill>
                <a:effectLst>
                  <a:outerShdw blurRad="38100" dist="19050" dir="2700000" algn="tl" rotWithShape="0">
                    <a:schemeClr val="dk1">
                      <a:alpha val="40000"/>
                    </a:schemeClr>
                  </a:outerShdw>
                </a:effectLst>
              </a:rPr>
              <a:t>Frequent Attenders – the Cardiff Story</a:t>
            </a:r>
          </a:p>
        </p:txBody>
      </p:sp>
      <p:sp>
        <p:nvSpPr>
          <p:cNvPr id="2" name="TextBox 1"/>
          <p:cNvSpPr txBox="1"/>
          <p:nvPr/>
        </p:nvSpPr>
        <p:spPr>
          <a:xfrm>
            <a:off x="4656667" y="2167467"/>
            <a:ext cx="4046005" cy="1569660"/>
          </a:xfrm>
          <a:prstGeom prst="rect">
            <a:avLst/>
          </a:prstGeom>
          <a:noFill/>
        </p:spPr>
        <p:txBody>
          <a:bodyPr wrap="square" rtlCol="0">
            <a:spAutoFit/>
          </a:bodyPr>
          <a:lstStyle/>
          <a:p>
            <a:pPr algn="ctr"/>
            <a:r>
              <a:rPr lang="en-GB" sz="2400" dirty="0" smtClean="0"/>
              <a:t>Sister Anna Sussex</a:t>
            </a:r>
          </a:p>
          <a:p>
            <a:pPr algn="ctr"/>
            <a:r>
              <a:rPr lang="en-GB" sz="2400" dirty="0" smtClean="0"/>
              <a:t>Emergency Unit</a:t>
            </a:r>
          </a:p>
          <a:p>
            <a:pPr algn="ctr"/>
            <a:r>
              <a:rPr lang="en-GB" sz="2400" dirty="0" smtClean="0"/>
              <a:t>University Hospital of Wales</a:t>
            </a:r>
          </a:p>
          <a:p>
            <a:pPr algn="ctr"/>
            <a:r>
              <a:rPr lang="en-GB" sz="2400" smtClean="0"/>
              <a:t>Cardiff</a:t>
            </a:r>
          </a:p>
        </p:txBody>
      </p:sp>
    </p:spTree>
    <p:extLst>
      <p:ext uri="{BB962C8B-B14F-4D97-AF65-F5344CB8AC3E}">
        <p14:creationId xmlns:p14="http://schemas.microsoft.com/office/powerpoint/2010/main" val="1375707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Matching Finance to your Data</a:t>
            </a:r>
            <a:endParaRPr lang="en-GB" b="1" dirty="0">
              <a:solidFill>
                <a:srgbClr val="521B93"/>
              </a:solidFill>
            </a:endParaRPr>
          </a:p>
        </p:txBody>
      </p:sp>
      <p:sp>
        <p:nvSpPr>
          <p:cNvPr id="3" name="Content Placeholder 2"/>
          <p:cNvSpPr>
            <a:spLocks noGrp="1"/>
          </p:cNvSpPr>
          <p:nvPr>
            <p:ph idx="1"/>
          </p:nvPr>
        </p:nvSpPr>
        <p:spPr/>
        <p:txBody>
          <a:bodyPr/>
          <a:lstStyle/>
          <a:p>
            <a:r>
              <a:rPr lang="en-GB" dirty="0"/>
              <a:t>Basic hour in ED costs: £102</a:t>
            </a:r>
          </a:p>
          <a:p>
            <a:r>
              <a:rPr lang="en-GB" dirty="0"/>
              <a:t>This does not take into account further hours care, investigations, treatments, speciality reviews</a:t>
            </a:r>
          </a:p>
          <a:p>
            <a:r>
              <a:rPr lang="en-GB" dirty="0"/>
              <a:t>Once you add all those in – you get a very different picture</a:t>
            </a:r>
          </a:p>
          <a:p>
            <a:r>
              <a:rPr lang="en-GB" dirty="0"/>
              <a:t>In the 10 weeks from 1</a:t>
            </a:r>
            <a:r>
              <a:rPr lang="en-GB" baseline="30000" dirty="0"/>
              <a:t>st</a:t>
            </a:r>
            <a:r>
              <a:rPr lang="en-GB" dirty="0"/>
              <a:t> May – 17</a:t>
            </a:r>
            <a:r>
              <a:rPr lang="en-GB" baseline="30000" dirty="0"/>
              <a:t>th</a:t>
            </a:r>
            <a:r>
              <a:rPr lang="en-GB" dirty="0"/>
              <a:t> July, 16 homeless people attended ED and the Poisons Unit 170 times, and cost us £123,184.60. </a:t>
            </a:r>
          </a:p>
          <a:p>
            <a:r>
              <a:rPr lang="en-GB" dirty="0"/>
              <a:t>If we costed that at a basic cost only - £17,000 </a:t>
            </a:r>
          </a:p>
          <a:p>
            <a:r>
              <a:rPr lang="en-GB" dirty="0"/>
              <a:t>A difference of - £106,184.60</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026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Cost of Cardiff's 8,000 FF</a:t>
            </a:r>
            <a:endParaRPr lang="en-GB" b="1" dirty="0">
              <a:solidFill>
                <a:srgbClr val="521B93"/>
              </a:solidFill>
            </a:endParaRPr>
          </a:p>
        </p:txBody>
      </p:sp>
      <p:sp>
        <p:nvSpPr>
          <p:cNvPr id="3" name="Content Placeholder 2"/>
          <p:cNvSpPr>
            <a:spLocks noGrp="1"/>
          </p:cNvSpPr>
          <p:nvPr>
            <p:ph idx="1"/>
          </p:nvPr>
        </p:nvSpPr>
        <p:spPr>
          <a:xfrm>
            <a:off x="838200" y="1825625"/>
            <a:ext cx="10515600" cy="2476552"/>
          </a:xfrm>
        </p:spPr>
        <p:txBody>
          <a:bodyPr>
            <a:normAutofit fontScale="85000" lnSpcReduction="20000"/>
          </a:bodyPr>
          <a:lstStyle/>
          <a:p>
            <a:r>
              <a:rPr lang="en-GB" sz="4000" dirty="0" smtClean="0"/>
              <a:t>8,000 patients</a:t>
            </a:r>
          </a:p>
          <a:p>
            <a:endParaRPr lang="en-GB" sz="4000" dirty="0" smtClean="0"/>
          </a:p>
          <a:p>
            <a:r>
              <a:rPr lang="en-GB" sz="4000" dirty="0" smtClean="0"/>
              <a:t>31,999 visits in 2015</a:t>
            </a:r>
          </a:p>
          <a:p>
            <a:endParaRPr lang="en-GB" sz="4000" dirty="0" smtClean="0"/>
          </a:p>
          <a:p>
            <a:r>
              <a:rPr lang="en-GB" sz="4000" b="1" dirty="0" smtClean="0">
                <a:solidFill>
                  <a:srgbClr val="FF0000"/>
                </a:solidFill>
              </a:rPr>
              <a:t>Basic cost of £3.2 million pounds</a:t>
            </a:r>
            <a:endParaRPr lang="en-GB" sz="4000" b="1" dirty="0">
              <a:solidFill>
                <a:srgbClr val="FF0000"/>
              </a:solidFill>
            </a:endParaRP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987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DATA ANALYSIS</a:t>
            </a:r>
            <a:endParaRPr lang="en-GB" b="1" dirty="0">
              <a:solidFill>
                <a:srgbClr val="521B93"/>
              </a:solidFill>
            </a:endParaRPr>
          </a:p>
        </p:txBody>
      </p:sp>
      <p:sp>
        <p:nvSpPr>
          <p:cNvPr id="3" name="Content Placeholder 2"/>
          <p:cNvSpPr>
            <a:spLocks noGrp="1"/>
          </p:cNvSpPr>
          <p:nvPr>
            <p:ph idx="1"/>
          </p:nvPr>
        </p:nvSpPr>
        <p:spPr>
          <a:xfrm>
            <a:off x="838200" y="1825625"/>
            <a:ext cx="10515600" cy="3600814"/>
          </a:xfrm>
        </p:spPr>
        <p:txBody>
          <a:bodyPr/>
          <a:lstStyle/>
          <a:p>
            <a:r>
              <a:rPr lang="en-GB" dirty="0" smtClean="0"/>
              <a:t>Interrogation of every attendance by a frequent attender over the last 2.5 years</a:t>
            </a:r>
          </a:p>
          <a:p>
            <a:r>
              <a:rPr lang="en-GB" dirty="0"/>
              <a:t>E</a:t>
            </a:r>
            <a:r>
              <a:rPr lang="en-GB" dirty="0" smtClean="0"/>
              <a:t>very referral</a:t>
            </a:r>
          </a:p>
          <a:p>
            <a:r>
              <a:rPr lang="en-GB" dirty="0" smtClean="0"/>
              <a:t>Every investigation</a:t>
            </a:r>
          </a:p>
          <a:p>
            <a:r>
              <a:rPr lang="en-GB" dirty="0" smtClean="0"/>
              <a:t>Every discharge letter</a:t>
            </a:r>
          </a:p>
          <a:p>
            <a:r>
              <a:rPr lang="en-GB" dirty="0" smtClean="0"/>
              <a:t>Every treatment</a:t>
            </a:r>
          </a:p>
          <a:p>
            <a:r>
              <a:rPr lang="en-GB" dirty="0" smtClean="0"/>
              <a:t>Every demographic available to me</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36067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extLst>
              <p:ext uri="{D42A27DB-BD31-4B8C-83A1-F6EECF244321}">
                <p14:modId xmlns:p14="http://schemas.microsoft.com/office/powerpoint/2010/main" val="264475196"/>
              </p:ext>
            </p:extLst>
          </p:nvPr>
        </p:nvGraphicFramePr>
        <p:xfrm>
          <a:off x="838200" y="389744"/>
          <a:ext cx="10515600" cy="57872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07699" y="269823"/>
            <a:ext cx="4913492" cy="369332"/>
          </a:xfrm>
          <a:prstGeom prst="rect">
            <a:avLst/>
          </a:prstGeom>
          <a:noFill/>
        </p:spPr>
        <p:txBody>
          <a:bodyPr wrap="square" rtlCol="0">
            <a:spAutoFit/>
          </a:bodyPr>
          <a:lstStyle/>
          <a:p>
            <a:pPr algn="ctr"/>
            <a:r>
              <a:rPr lang="en-GB" dirty="0"/>
              <a:t>Types of frequent attenders - 2015</a:t>
            </a:r>
          </a:p>
        </p:txBody>
      </p:sp>
      <p:pic>
        <p:nvPicPr>
          <p:cNvPr id="6" name="Picture 5"/>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95386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0788867"/>
              </p:ext>
            </p:extLst>
          </p:nvPr>
        </p:nvGraphicFramePr>
        <p:xfrm>
          <a:off x="838200" y="749508"/>
          <a:ext cx="10515600" cy="542745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2649" y="554636"/>
            <a:ext cx="4297439" cy="369332"/>
          </a:xfrm>
          <a:prstGeom prst="rect">
            <a:avLst/>
          </a:prstGeom>
          <a:noFill/>
        </p:spPr>
        <p:txBody>
          <a:bodyPr wrap="square" rtlCol="0">
            <a:spAutoFit/>
          </a:bodyPr>
          <a:lstStyle/>
          <a:p>
            <a:pPr algn="ctr"/>
            <a:r>
              <a:rPr lang="en-GB" dirty="0"/>
              <a:t>Age range of patients - 2015</a:t>
            </a:r>
          </a:p>
        </p:txBody>
      </p:sp>
      <p:pic>
        <p:nvPicPr>
          <p:cNvPr id="6" name="Picture 5"/>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35770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072" y="365125"/>
            <a:ext cx="8415728" cy="714167"/>
          </a:xfrm>
        </p:spPr>
        <p:txBody>
          <a:bodyPr/>
          <a:lstStyle/>
          <a:p>
            <a:r>
              <a:rPr lang="en-GB" dirty="0"/>
              <a:t>Patients by sex - 2015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655720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3715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3 types of Frequent Attenders</a:t>
            </a:r>
            <a:endParaRPr lang="en-GB" b="1" dirty="0">
              <a:solidFill>
                <a:srgbClr val="521B93"/>
              </a:solidFill>
            </a:endParaRPr>
          </a:p>
        </p:txBody>
      </p:sp>
      <p:sp>
        <p:nvSpPr>
          <p:cNvPr id="3" name="Content Placeholder 2"/>
          <p:cNvSpPr>
            <a:spLocks noGrp="1"/>
          </p:cNvSpPr>
          <p:nvPr>
            <p:ph idx="1"/>
          </p:nvPr>
        </p:nvSpPr>
        <p:spPr/>
        <p:txBody>
          <a:bodyPr/>
          <a:lstStyle/>
          <a:p>
            <a:r>
              <a:rPr lang="en-GB" dirty="0">
                <a:solidFill>
                  <a:srgbClr val="521B93"/>
                </a:solidFill>
              </a:rPr>
              <a:t>Acute Crisis </a:t>
            </a:r>
            <a:r>
              <a:rPr lang="en-GB" dirty="0"/>
              <a:t>– one off event that is short lived and not repeated</a:t>
            </a:r>
          </a:p>
          <a:p>
            <a:endParaRPr lang="en-GB" dirty="0"/>
          </a:p>
          <a:p>
            <a:r>
              <a:rPr lang="en-GB" dirty="0">
                <a:solidFill>
                  <a:srgbClr val="521B93"/>
                </a:solidFill>
              </a:rPr>
              <a:t>Entrenched Cyclical Behaviour </a:t>
            </a:r>
            <a:r>
              <a:rPr lang="en-GB" dirty="0"/>
              <a:t>– multiple presentations, over a period of months, different presenting complaints, spikes of crisis and disengagement</a:t>
            </a:r>
          </a:p>
          <a:p>
            <a:endParaRPr lang="en-GB" dirty="0"/>
          </a:p>
          <a:p>
            <a:r>
              <a:rPr lang="en-GB" dirty="0">
                <a:solidFill>
                  <a:srgbClr val="521B93"/>
                </a:solidFill>
              </a:rPr>
              <a:t>Mischievous</a:t>
            </a:r>
            <a:r>
              <a:rPr lang="en-GB" dirty="0"/>
              <a:t> – despite all support, refuse to engage, and continue to abuse the emergency services</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60038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Outcome of Data Interrogation</a:t>
            </a:r>
            <a:endParaRPr lang="en-GB" b="1" dirty="0">
              <a:solidFill>
                <a:srgbClr val="521B93"/>
              </a:solidFill>
            </a:endParaRPr>
          </a:p>
        </p:txBody>
      </p:sp>
      <p:sp>
        <p:nvSpPr>
          <p:cNvPr id="3" name="Content Placeholder 2"/>
          <p:cNvSpPr>
            <a:spLocks noGrp="1"/>
          </p:cNvSpPr>
          <p:nvPr>
            <p:ph idx="1"/>
          </p:nvPr>
        </p:nvSpPr>
        <p:spPr/>
        <p:txBody>
          <a:bodyPr/>
          <a:lstStyle/>
          <a:p>
            <a:r>
              <a:rPr lang="en-GB" dirty="0" smtClean="0"/>
              <a:t>Realising that there are very few health needs</a:t>
            </a:r>
          </a:p>
          <a:p>
            <a:r>
              <a:rPr lang="en-GB" dirty="0" smtClean="0"/>
              <a:t>Even fewer emergency health needs</a:t>
            </a:r>
          </a:p>
          <a:p>
            <a:r>
              <a:rPr lang="en-GB" dirty="0" smtClean="0"/>
              <a:t>Common problems of social isolation, poor coping skills, lack of self resilience</a:t>
            </a:r>
          </a:p>
          <a:p>
            <a:r>
              <a:rPr lang="en-GB" dirty="0" smtClean="0"/>
              <a:t>Two fold approach needed – case management to reduce attendances, and a health and social care multi agency approach to deal with the route of the problem</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93126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RCEM Guidelines</a:t>
            </a:r>
            <a:endParaRPr lang="en-GB" b="1" dirty="0">
              <a:solidFill>
                <a:srgbClr val="942093"/>
              </a:solidFill>
            </a:endParaRPr>
          </a:p>
        </p:txBody>
      </p:sp>
      <p:sp>
        <p:nvSpPr>
          <p:cNvPr id="3" name="Content Placeholder 2"/>
          <p:cNvSpPr>
            <a:spLocks noGrp="1"/>
          </p:cNvSpPr>
          <p:nvPr>
            <p:ph idx="1"/>
          </p:nvPr>
        </p:nvSpPr>
        <p:spPr/>
        <p:txBody>
          <a:bodyPr/>
          <a:lstStyle/>
          <a:p>
            <a:r>
              <a:rPr lang="en-GB" dirty="0"/>
              <a:t>There should be a process of identifying ‘frequent attenders’ in all Emergency Departments</a:t>
            </a:r>
            <a:endParaRPr lang="en-US" dirty="0"/>
          </a:p>
          <a:p>
            <a:r>
              <a:rPr lang="en-GB" dirty="0"/>
              <a:t>Patients who attend frequently should have a bespoke management plan to inform clinical management and enhance or standardise safe clinical care. This should be considered in all patients where such a plan will enhance clinical care </a:t>
            </a:r>
            <a:endParaRPr lang="en-US" dirty="0"/>
          </a:p>
          <a:p>
            <a:r>
              <a:rPr lang="en-GB" dirty="0"/>
              <a:t>Patients identified as ‘very high frequency attenders’ (e.g. 30 or more attendances per year) should have a multidisciplinary meeting and case management; including social care and primary care, with a review of the bespoke management plan </a:t>
            </a:r>
            <a:endParaRPr lang="en-US"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01169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RCEM Guidelines</a:t>
            </a:r>
            <a:endParaRPr lang="en-GB" b="1" dirty="0">
              <a:solidFill>
                <a:srgbClr val="942093"/>
              </a:solidFill>
            </a:endParaRPr>
          </a:p>
        </p:txBody>
      </p:sp>
      <p:sp>
        <p:nvSpPr>
          <p:cNvPr id="3" name="Content Placeholder 2"/>
          <p:cNvSpPr>
            <a:spLocks noGrp="1"/>
          </p:cNvSpPr>
          <p:nvPr>
            <p:ph idx="1"/>
          </p:nvPr>
        </p:nvSpPr>
        <p:spPr/>
        <p:txBody>
          <a:bodyPr>
            <a:normAutofit lnSpcReduction="10000"/>
          </a:bodyPr>
          <a:lstStyle/>
          <a:p>
            <a:r>
              <a:rPr lang="en-GB" dirty="0"/>
              <a:t>Patients who are both ‘frequent attenders’ and exhibit challenging behaviours should be managed according to current guidance. This involves establishing and addressing underlying causes, whilst ensuring safety of patients and staff </a:t>
            </a:r>
            <a:endParaRPr lang="en-US" dirty="0"/>
          </a:p>
          <a:p>
            <a:r>
              <a:rPr lang="en-GB" dirty="0"/>
              <a:t>Patients should be involved in all case management and in the production of care plans where possible </a:t>
            </a:r>
            <a:endParaRPr lang="en-US" dirty="0"/>
          </a:p>
          <a:p>
            <a:r>
              <a:rPr lang="en-GB" dirty="0"/>
              <a:t>Persistent and recalcitrant challenging behaviours should only be subject to civil orders in exceptional circumstances </a:t>
            </a:r>
            <a:endParaRPr lang="en-US" dirty="0"/>
          </a:p>
          <a:p>
            <a:r>
              <a:rPr lang="en-GB" dirty="0"/>
              <a:t>Patients identified as ‘frequent attenders’ should be subject to senior decision maker review on each attendance to the Emergency Department </a:t>
            </a:r>
            <a:endParaRPr lang="en-US" dirty="0"/>
          </a:p>
          <a:p>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4390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lgn="ctr">
              <a:lnSpc>
                <a:spcPct val="100000"/>
              </a:lnSpc>
              <a:spcBef>
                <a:spcPts val="0"/>
              </a:spcBef>
              <a:defRPr/>
            </a:pPr>
            <a:r>
              <a:rPr lang="en-GB" b="1" dirty="0">
                <a:solidFill>
                  <a:srgbClr val="521B93"/>
                </a:solidFill>
              </a:rPr>
              <a:t>Who is a Frequent Attender?</a:t>
            </a:r>
          </a:p>
        </p:txBody>
      </p:sp>
      <p:sp>
        <p:nvSpPr>
          <p:cNvPr id="3" name="Content Placeholder 2"/>
          <p:cNvSpPr>
            <a:spLocks noGrp="1"/>
          </p:cNvSpPr>
          <p:nvPr>
            <p:ph idx="1"/>
          </p:nvPr>
        </p:nvSpPr>
        <p:spPr>
          <a:xfrm>
            <a:off x="838200" y="1484026"/>
            <a:ext cx="10515600" cy="4692937"/>
          </a:xfrm>
        </p:spPr>
        <p:txBody>
          <a:bodyPr>
            <a:normAutofit fontScale="92500" lnSpcReduction="10000"/>
          </a:bodyPr>
          <a:lstStyle/>
          <a:p>
            <a:pPr marL="0" lvl="0" indent="0">
              <a:lnSpc>
                <a:spcPct val="100000"/>
              </a:lnSpc>
              <a:spcBef>
                <a:spcPts val="0"/>
              </a:spcBef>
              <a:buNone/>
              <a:defRPr/>
            </a:pPr>
            <a:endParaRPr lang="en-GB" dirty="0"/>
          </a:p>
          <a:p>
            <a:pPr>
              <a:spcBef>
                <a:spcPts val="0"/>
              </a:spcBef>
              <a:buClrTx/>
            </a:pPr>
            <a:r>
              <a:rPr lang="en-GB" dirty="0"/>
              <a:t>A person who accesses a health care facility repeatedly – variously defined as between 3 and 12 attendances per annum -  RCEM Guidelines 2014</a:t>
            </a:r>
          </a:p>
          <a:p>
            <a:pPr>
              <a:spcBef>
                <a:spcPts val="0"/>
              </a:spcBef>
              <a:buClrTx/>
            </a:pPr>
            <a:endParaRPr lang="en-GB" dirty="0"/>
          </a:p>
          <a:p>
            <a:pPr>
              <a:spcBef>
                <a:spcPts val="0"/>
              </a:spcBef>
              <a:buClrTx/>
            </a:pPr>
            <a:r>
              <a:rPr lang="en-GB" dirty="0"/>
              <a:t>Cardiff and Vale UHB have 8,000 patients who attend the Emergency Department upwards of 3 times a year</a:t>
            </a:r>
          </a:p>
          <a:p>
            <a:pPr>
              <a:spcBef>
                <a:spcPts val="0"/>
              </a:spcBef>
              <a:buClrTx/>
              <a:buNone/>
            </a:pPr>
            <a:endParaRPr lang="en-GB" dirty="0"/>
          </a:p>
          <a:p>
            <a:pPr>
              <a:spcBef>
                <a:spcPts val="0"/>
              </a:spcBef>
              <a:buClrTx/>
            </a:pPr>
            <a:r>
              <a:rPr lang="en-GB" dirty="0"/>
              <a:t>5.9% of our yearly attendances</a:t>
            </a:r>
          </a:p>
          <a:p>
            <a:pPr>
              <a:spcBef>
                <a:spcPts val="0"/>
              </a:spcBef>
              <a:buClrTx/>
            </a:pPr>
            <a:endParaRPr lang="en-GB" dirty="0"/>
          </a:p>
          <a:p>
            <a:pPr>
              <a:spcBef>
                <a:spcPts val="0"/>
              </a:spcBef>
              <a:buClrTx/>
            </a:pPr>
            <a:r>
              <a:rPr lang="en-GB" dirty="0"/>
              <a:t>Have a large impact on our resources, time, finance</a:t>
            </a:r>
          </a:p>
          <a:p>
            <a:pPr>
              <a:spcBef>
                <a:spcPts val="0"/>
              </a:spcBef>
              <a:buClrTx/>
            </a:pPr>
            <a:endParaRPr lang="en-GB" dirty="0"/>
          </a:p>
          <a:p>
            <a:pPr>
              <a:spcBef>
                <a:spcPts val="0"/>
              </a:spcBef>
              <a:buClrTx/>
            </a:pPr>
            <a:r>
              <a:rPr lang="en-GB" dirty="0"/>
              <a:t>The Frequent Attender Service looks after the 2.6% of our patient workload who attend 4 times a month or more</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82183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9627"/>
          </a:xfrm>
        </p:spPr>
        <p:txBody>
          <a:bodyPr/>
          <a:lstStyle/>
          <a:p>
            <a:pPr algn="ctr"/>
            <a:r>
              <a:rPr lang="en-GB" b="1" dirty="0" smtClean="0">
                <a:solidFill>
                  <a:srgbClr val="521B93"/>
                </a:solidFill>
              </a:rPr>
              <a:t>Multi Agency Approach</a:t>
            </a:r>
            <a:endParaRPr lang="en-GB" b="1" dirty="0">
              <a:solidFill>
                <a:srgbClr val="521B93"/>
              </a:solidFill>
            </a:endParaRPr>
          </a:p>
        </p:txBody>
      </p:sp>
      <p:sp>
        <p:nvSpPr>
          <p:cNvPr id="3" name="Content Placeholder 2"/>
          <p:cNvSpPr>
            <a:spLocks noGrp="1"/>
          </p:cNvSpPr>
          <p:nvPr>
            <p:ph idx="1"/>
          </p:nvPr>
        </p:nvSpPr>
        <p:spPr>
          <a:xfrm>
            <a:off x="838200" y="1444753"/>
            <a:ext cx="10515600" cy="4535424"/>
          </a:xfrm>
        </p:spPr>
        <p:txBody>
          <a:bodyPr/>
          <a:lstStyle/>
          <a:p>
            <a:r>
              <a:rPr lang="en-GB" dirty="0" smtClean="0"/>
              <a:t>Immediate triad of WAST, OOHs and ED</a:t>
            </a:r>
          </a:p>
          <a:p>
            <a:r>
              <a:rPr lang="en-GB" dirty="0" smtClean="0"/>
              <a:t>Supported by Health</a:t>
            </a:r>
          </a:p>
          <a:p>
            <a:r>
              <a:rPr lang="en-GB" dirty="0" smtClean="0"/>
              <a:t>Local Authority</a:t>
            </a:r>
          </a:p>
          <a:p>
            <a:r>
              <a:rPr lang="en-GB" dirty="0" smtClean="0"/>
              <a:t>Voluntary and Third Sector Agencies</a:t>
            </a:r>
          </a:p>
          <a:p>
            <a:r>
              <a:rPr lang="en-GB" dirty="0" smtClean="0"/>
              <a:t>Two fold approach – a ”clinical” working group of front line staff working with the patients, overseen by the Project Management Group of senior decision makers – Chief Execs, Chief Operating Officers, Lead Nurses from across all agencies</a:t>
            </a:r>
          </a:p>
          <a:p>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43778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Pilot Patients</a:t>
            </a:r>
            <a:endParaRPr lang="en-GB" b="1" dirty="0">
              <a:solidFill>
                <a:srgbClr val="521B93"/>
              </a:solidFill>
            </a:endParaRPr>
          </a:p>
        </p:txBody>
      </p:sp>
      <p:sp>
        <p:nvSpPr>
          <p:cNvPr id="3" name="Content Placeholder 2"/>
          <p:cNvSpPr>
            <a:spLocks noGrp="1"/>
          </p:cNvSpPr>
          <p:nvPr>
            <p:ph idx="1"/>
          </p:nvPr>
        </p:nvSpPr>
        <p:spPr>
          <a:xfrm>
            <a:off x="838200" y="1536193"/>
            <a:ext cx="10515600" cy="4352544"/>
          </a:xfrm>
        </p:spPr>
        <p:txBody>
          <a:bodyPr>
            <a:normAutofit/>
          </a:bodyPr>
          <a:lstStyle/>
          <a:p>
            <a:pPr marL="0" indent="0">
              <a:buNone/>
            </a:pPr>
            <a:r>
              <a:rPr lang="en-GB" smtClean="0"/>
              <a:t>Different </a:t>
            </a:r>
            <a:r>
              <a:rPr lang="en-GB" dirty="0" smtClean="0"/>
              <a:t>types of needs:</a:t>
            </a:r>
          </a:p>
          <a:p>
            <a:pPr marL="514350" indent="-514350">
              <a:buFont typeface="+mj-lt"/>
              <a:buAutoNum type="arabicPeriod"/>
            </a:pPr>
            <a:r>
              <a:rPr lang="en-GB" dirty="0" smtClean="0"/>
              <a:t>Substance misuse</a:t>
            </a:r>
          </a:p>
          <a:p>
            <a:pPr marL="514350" indent="-514350">
              <a:buFont typeface="+mj-lt"/>
              <a:buAutoNum type="arabicPeriod"/>
            </a:pPr>
            <a:r>
              <a:rPr lang="en-GB" dirty="0" smtClean="0"/>
              <a:t>Homeless</a:t>
            </a:r>
          </a:p>
          <a:p>
            <a:pPr marL="514350" indent="-514350">
              <a:buFont typeface="+mj-lt"/>
              <a:buAutoNum type="arabicPeriod"/>
            </a:pPr>
            <a:r>
              <a:rPr lang="en-GB" dirty="0" smtClean="0"/>
              <a:t>Social acopia</a:t>
            </a:r>
          </a:p>
          <a:p>
            <a:pPr marL="514350" indent="-514350">
              <a:buFont typeface="+mj-lt"/>
              <a:buAutoNum type="arabicPeriod"/>
            </a:pPr>
            <a:r>
              <a:rPr lang="en-GB" dirty="0" smtClean="0"/>
              <a:t>Elderly</a:t>
            </a:r>
          </a:p>
          <a:p>
            <a:pPr marL="514350" indent="-514350">
              <a:buFont typeface="+mj-lt"/>
              <a:buAutoNum type="arabicPeriod"/>
            </a:pPr>
            <a:r>
              <a:rPr lang="en-GB" dirty="0" smtClean="0"/>
              <a:t>Residential home</a:t>
            </a:r>
          </a:p>
          <a:p>
            <a:pPr marL="514350" indent="-514350">
              <a:buFont typeface="+mj-lt"/>
              <a:buAutoNum type="arabicPeriod"/>
            </a:pPr>
            <a:r>
              <a:rPr lang="en-GB" dirty="0" smtClean="0"/>
              <a:t>Mental health</a:t>
            </a:r>
          </a:p>
          <a:p>
            <a:pPr marL="514350" indent="-514350">
              <a:buFont typeface="+mj-lt"/>
              <a:buAutoNum type="arabicPeriod"/>
            </a:pPr>
            <a:r>
              <a:rPr lang="en-GB" dirty="0" smtClean="0"/>
              <a:t>Generally unwell</a:t>
            </a:r>
          </a:p>
          <a:p>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71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3 months – perfect pathway</a:t>
            </a:r>
            <a:endParaRPr lang="en-GB" b="1" dirty="0">
              <a:solidFill>
                <a:srgbClr val="521B93"/>
              </a:solidFill>
            </a:endParaRPr>
          </a:p>
        </p:txBody>
      </p:sp>
      <p:sp>
        <p:nvSpPr>
          <p:cNvPr id="3" name="Content Placeholder 2"/>
          <p:cNvSpPr>
            <a:spLocks noGrp="1"/>
          </p:cNvSpPr>
          <p:nvPr>
            <p:ph idx="1"/>
          </p:nvPr>
        </p:nvSpPr>
        <p:spPr>
          <a:xfrm>
            <a:off x="838200" y="1825625"/>
            <a:ext cx="10515600" cy="3057271"/>
          </a:xfrm>
        </p:spPr>
        <p:txBody>
          <a:bodyPr/>
          <a:lstStyle/>
          <a:p>
            <a:r>
              <a:rPr lang="en-GB" dirty="0" smtClean="0"/>
              <a:t>We met fortnightly for 3 months</a:t>
            </a:r>
          </a:p>
          <a:p>
            <a:r>
              <a:rPr lang="en-GB" dirty="0" smtClean="0"/>
              <a:t>Started with 7 patients</a:t>
            </a:r>
          </a:p>
          <a:p>
            <a:r>
              <a:rPr lang="en-GB" dirty="0" smtClean="0"/>
              <a:t>Created the “perfect” pathway</a:t>
            </a:r>
          </a:p>
          <a:p>
            <a:r>
              <a:rPr lang="en-GB" dirty="0" smtClean="0"/>
              <a:t>As those patients dropped off, we added new ones</a:t>
            </a:r>
          </a:p>
          <a:p>
            <a:r>
              <a:rPr lang="en-GB" dirty="0" smtClean="0"/>
              <a:t>Deliberately chose difficult cases</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7491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521B93"/>
                </a:solidFill>
              </a:rPr>
              <a:t>Aims of the Project</a:t>
            </a:r>
            <a:endParaRPr lang="en-GB" b="1" dirty="0">
              <a:solidFill>
                <a:srgbClr val="521B93"/>
              </a:solidFill>
            </a:endParaRPr>
          </a:p>
        </p:txBody>
      </p:sp>
      <p:sp>
        <p:nvSpPr>
          <p:cNvPr id="3" name="Content Placeholder 2"/>
          <p:cNvSpPr>
            <a:spLocks noGrp="1"/>
          </p:cNvSpPr>
          <p:nvPr>
            <p:ph idx="1"/>
          </p:nvPr>
        </p:nvSpPr>
        <p:spPr/>
        <p:txBody>
          <a:bodyPr/>
          <a:lstStyle/>
          <a:p>
            <a:r>
              <a:rPr lang="en-GB" dirty="0" smtClean="0"/>
              <a:t>Decrease attendances to ED</a:t>
            </a:r>
          </a:p>
          <a:p>
            <a:endParaRPr lang="en-GB" dirty="0" smtClean="0"/>
          </a:p>
          <a:p>
            <a:r>
              <a:rPr lang="en-GB" dirty="0" smtClean="0"/>
              <a:t>Reduce time in department</a:t>
            </a:r>
          </a:p>
          <a:p>
            <a:endParaRPr lang="en-GB" dirty="0" smtClean="0"/>
          </a:p>
          <a:p>
            <a:r>
              <a:rPr lang="en-GB" dirty="0" smtClean="0"/>
              <a:t>Reduce unnecessary repetitive investigations</a:t>
            </a:r>
          </a:p>
          <a:p>
            <a:endParaRPr lang="en-GB" dirty="0" smtClean="0"/>
          </a:p>
          <a:p>
            <a:r>
              <a:rPr lang="en-GB" dirty="0" smtClean="0"/>
              <a:t>Increase wellbeing for patients</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306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Outcomes</a:t>
            </a:r>
            <a:endParaRPr lang="en-GB" b="1" dirty="0">
              <a:solidFill>
                <a:srgbClr val="521B93"/>
              </a:solidFill>
            </a:endParaRPr>
          </a:p>
        </p:txBody>
      </p:sp>
      <p:sp>
        <p:nvSpPr>
          <p:cNvPr id="3" name="Content Placeholder 2"/>
          <p:cNvSpPr>
            <a:spLocks noGrp="1"/>
          </p:cNvSpPr>
          <p:nvPr>
            <p:ph idx="1"/>
          </p:nvPr>
        </p:nvSpPr>
        <p:spPr/>
        <p:txBody>
          <a:bodyPr/>
          <a:lstStyle/>
          <a:p>
            <a:r>
              <a:rPr lang="en-GB" dirty="0">
                <a:solidFill>
                  <a:srgbClr val="FF0000"/>
                </a:solidFill>
              </a:rPr>
              <a:t>Decrease in attendances:  84</a:t>
            </a:r>
            <a:r>
              <a:rPr lang="en-GB" dirty="0" smtClean="0">
                <a:solidFill>
                  <a:srgbClr val="FF0000"/>
                </a:solidFill>
              </a:rPr>
              <a:t>%</a:t>
            </a:r>
          </a:p>
          <a:p>
            <a:endParaRPr lang="en-GB" dirty="0">
              <a:solidFill>
                <a:srgbClr val="FF0000"/>
              </a:solidFill>
            </a:endParaRPr>
          </a:p>
          <a:p>
            <a:r>
              <a:rPr lang="en-GB" dirty="0">
                <a:solidFill>
                  <a:srgbClr val="FF0000"/>
                </a:solidFill>
              </a:rPr>
              <a:t>Decrease in length of stay: 94</a:t>
            </a:r>
            <a:r>
              <a:rPr lang="en-GB" dirty="0" smtClean="0">
                <a:solidFill>
                  <a:srgbClr val="FF0000"/>
                </a:solidFill>
              </a:rPr>
              <a:t>%</a:t>
            </a:r>
          </a:p>
          <a:p>
            <a:endParaRPr lang="en-GB" dirty="0">
              <a:solidFill>
                <a:srgbClr val="FF0000"/>
              </a:solidFill>
            </a:endParaRPr>
          </a:p>
          <a:p>
            <a:r>
              <a:rPr lang="en-GB" dirty="0">
                <a:solidFill>
                  <a:srgbClr val="FF0000"/>
                </a:solidFill>
              </a:rPr>
              <a:t>Decrease in resource costing by: 96%</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51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2000"/>
                            </p:stCondLst>
                            <p:childTnLst>
                              <p:par>
                                <p:cTn id="13" presetID="43" presetClass="entr" presetSubtype="0" fill="hold"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
                                        <p:tgtEl>
                                          <p:spTgt spid="3">
                                            <p:txEl>
                                              <p:pRg st="2" end="2"/>
                                            </p:txEl>
                                          </p:spTgt>
                                        </p:tgtEl>
                                      </p:cBhvr>
                                    </p:animEffect>
                                    <p:anim calcmode="lin" valueType="num">
                                      <p:cBhvr>
                                        <p:cTn id="16"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8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8" dur="1200" decel="50000" fill="hold">
                                          <p:stCondLst>
                                            <p:cond delay="8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1200" decel="50000" fill="hold">
                                          <p:stCondLst>
                                            <p:cond delay="8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6000"/>
                            </p:stCondLst>
                            <p:childTnLst>
                              <p:par>
                                <p:cTn id="21" presetID="43" presetClass="entr" presetSubtype="0" fill="hold" nodeType="afterEffect">
                                  <p:stCondLst>
                                    <p:cond delay="2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
                                        <p:tgtEl>
                                          <p:spTgt spid="3">
                                            <p:txEl>
                                              <p:pRg st="4" end="4"/>
                                            </p:txEl>
                                          </p:spTgt>
                                        </p:tgtEl>
                                      </p:cBhvr>
                                    </p:animEffect>
                                    <p:anim calcmode="lin" valueType="num">
                                      <p:cBhvr>
                                        <p:cTn id="24"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8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6" dur="1200" decel="50000" fill="hold">
                                          <p:stCondLst>
                                            <p:cond delay="8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1200" decel="50000" fill="hold">
                                          <p:stCondLst>
                                            <p:cond delay="8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Why????</a:t>
            </a:r>
            <a:endParaRPr lang="en-GB" b="1" dirty="0">
              <a:solidFill>
                <a:srgbClr val="942093"/>
              </a:solidFill>
            </a:endParaRPr>
          </a:p>
        </p:txBody>
      </p:sp>
      <p:sp>
        <p:nvSpPr>
          <p:cNvPr id="3" name="Content Placeholder 2"/>
          <p:cNvSpPr>
            <a:spLocks noGrp="1"/>
          </p:cNvSpPr>
          <p:nvPr>
            <p:ph idx="1"/>
          </p:nvPr>
        </p:nvSpPr>
        <p:spPr>
          <a:xfrm>
            <a:off x="838200" y="1825625"/>
            <a:ext cx="10515600" cy="3112135"/>
          </a:xfrm>
        </p:spPr>
        <p:txBody>
          <a:bodyPr>
            <a:noAutofit/>
          </a:bodyPr>
          <a:lstStyle/>
          <a:p>
            <a:r>
              <a:rPr lang="en-GB" sz="4000" dirty="0" smtClean="0"/>
              <a:t>Sharing of information</a:t>
            </a:r>
          </a:p>
          <a:p>
            <a:r>
              <a:rPr lang="en-GB" sz="4000" dirty="0" smtClean="0"/>
              <a:t>Common goal</a:t>
            </a:r>
          </a:p>
          <a:p>
            <a:r>
              <a:rPr lang="en-GB" sz="4000" dirty="0" smtClean="0"/>
              <a:t>No borders</a:t>
            </a:r>
          </a:p>
          <a:p>
            <a:r>
              <a:rPr lang="en-GB" sz="4000" dirty="0" smtClean="0"/>
              <a:t>Patient centred care</a:t>
            </a:r>
          </a:p>
          <a:p>
            <a:r>
              <a:rPr lang="en-GB" sz="4000" dirty="0" smtClean="0"/>
              <a:t>Our only aim was to make this work</a:t>
            </a:r>
            <a:endParaRPr lang="en-GB" sz="4000"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7358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Health Agencies</a:t>
            </a:r>
            <a:endParaRPr lang="en-GB" b="1" dirty="0">
              <a:solidFill>
                <a:srgbClr val="942093"/>
              </a:solidFill>
            </a:endParaRPr>
          </a:p>
        </p:txBody>
      </p:sp>
      <p:sp>
        <p:nvSpPr>
          <p:cNvPr id="3" name="Content Placeholder 2"/>
          <p:cNvSpPr>
            <a:spLocks noGrp="1"/>
          </p:cNvSpPr>
          <p:nvPr>
            <p:ph idx="1"/>
          </p:nvPr>
        </p:nvSpPr>
        <p:spPr/>
        <p:txBody>
          <a:bodyPr>
            <a:normAutofit fontScale="85000" lnSpcReduction="20000"/>
          </a:bodyPr>
          <a:lstStyle/>
          <a:p>
            <a:r>
              <a:rPr lang="en-GB" dirty="0"/>
              <a:t>Emergency Unit</a:t>
            </a:r>
          </a:p>
          <a:p>
            <a:r>
              <a:rPr lang="en-GB" dirty="0"/>
              <a:t>Welsh Ambulance Service </a:t>
            </a:r>
          </a:p>
          <a:p>
            <a:r>
              <a:rPr lang="en-GB" dirty="0"/>
              <a:t>GP Out of Hours/GP Surgeries</a:t>
            </a:r>
          </a:p>
          <a:p>
            <a:r>
              <a:rPr lang="en-GB" dirty="0"/>
              <a:t>Mental Health – Liaison Psychiatry, Community Mental Health Teams</a:t>
            </a:r>
          </a:p>
          <a:p>
            <a:r>
              <a:rPr lang="en-GB" dirty="0"/>
              <a:t>Substance Misuse – Liaison, Addictions Unit, Poisons Unit</a:t>
            </a:r>
          </a:p>
          <a:p>
            <a:r>
              <a:rPr lang="en-GB" dirty="0"/>
              <a:t>Medical Admissions Unit</a:t>
            </a:r>
          </a:p>
          <a:p>
            <a:r>
              <a:rPr lang="en-GB" dirty="0"/>
              <a:t>Chronic Pain Team</a:t>
            </a:r>
          </a:p>
          <a:p>
            <a:r>
              <a:rPr lang="en-GB" dirty="0"/>
              <a:t>Homeless Service Nurses</a:t>
            </a:r>
          </a:p>
          <a:p>
            <a:r>
              <a:rPr lang="en-GB" dirty="0"/>
              <a:t>Locality Nurses</a:t>
            </a:r>
          </a:p>
          <a:p>
            <a:r>
              <a:rPr lang="en-GB" dirty="0"/>
              <a:t>Safeguarding </a:t>
            </a:r>
          </a:p>
          <a:p>
            <a:r>
              <a:rPr lang="en-GB" dirty="0"/>
              <a:t>School Nurses</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40029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Local Authority Agencies</a:t>
            </a:r>
            <a:endParaRPr lang="en-GB" b="1" dirty="0">
              <a:solidFill>
                <a:srgbClr val="942093"/>
              </a:solidFill>
            </a:endParaRPr>
          </a:p>
        </p:txBody>
      </p:sp>
      <p:sp>
        <p:nvSpPr>
          <p:cNvPr id="3" name="Content Placeholder 2"/>
          <p:cNvSpPr>
            <a:spLocks noGrp="1"/>
          </p:cNvSpPr>
          <p:nvPr>
            <p:ph idx="1"/>
          </p:nvPr>
        </p:nvSpPr>
        <p:spPr/>
        <p:txBody>
          <a:bodyPr/>
          <a:lstStyle/>
          <a:p>
            <a:r>
              <a:rPr lang="en-GB" dirty="0"/>
              <a:t>Police – Neighbourhood policing teams, Anti Social Behaviour Teams</a:t>
            </a:r>
          </a:p>
          <a:p>
            <a:r>
              <a:rPr lang="en-GB" dirty="0"/>
              <a:t>Prison </a:t>
            </a:r>
          </a:p>
          <a:p>
            <a:r>
              <a:rPr lang="en-GB" dirty="0"/>
              <a:t>Housing</a:t>
            </a:r>
          </a:p>
          <a:p>
            <a:r>
              <a:rPr lang="en-GB" dirty="0"/>
              <a:t>Probation service</a:t>
            </a:r>
          </a:p>
          <a:p>
            <a:r>
              <a:rPr lang="en-GB" dirty="0"/>
              <a:t>Cardiff Council/Vale Council</a:t>
            </a:r>
          </a:p>
          <a:p>
            <a:r>
              <a:rPr lang="en-GB" dirty="0"/>
              <a:t>Young Peoples Services</a:t>
            </a:r>
          </a:p>
          <a:p>
            <a:r>
              <a:rPr lang="en-GB" dirty="0"/>
              <a:t>Social Services</a:t>
            </a:r>
          </a:p>
        </p:txBody>
      </p:sp>
      <p:pic>
        <p:nvPicPr>
          <p:cNvPr id="4" name="Picture 3"/>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0196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3</a:t>
            </a:r>
            <a:r>
              <a:rPr lang="en-GB" b="1" baseline="30000" dirty="0" smtClean="0">
                <a:solidFill>
                  <a:srgbClr val="942093"/>
                </a:solidFill>
              </a:rPr>
              <a:t>rd</a:t>
            </a:r>
            <a:r>
              <a:rPr lang="en-GB" b="1" dirty="0" smtClean="0">
                <a:solidFill>
                  <a:srgbClr val="942093"/>
                </a:solidFill>
              </a:rPr>
              <a:t> Sector/Voluntary Agencies/Other</a:t>
            </a:r>
            <a:endParaRPr lang="en-GB" b="1" dirty="0">
              <a:solidFill>
                <a:srgbClr val="942093"/>
              </a:solidFill>
            </a:endParaRPr>
          </a:p>
        </p:txBody>
      </p:sp>
      <p:sp>
        <p:nvSpPr>
          <p:cNvPr id="3" name="Content Placeholder 2"/>
          <p:cNvSpPr>
            <a:spLocks noGrp="1"/>
          </p:cNvSpPr>
          <p:nvPr>
            <p:ph idx="1"/>
          </p:nvPr>
        </p:nvSpPr>
        <p:spPr/>
        <p:txBody>
          <a:bodyPr/>
          <a:lstStyle/>
          <a:p>
            <a:r>
              <a:rPr lang="en-GB" dirty="0"/>
              <a:t>Age Connect</a:t>
            </a:r>
          </a:p>
          <a:p>
            <a:r>
              <a:rPr lang="en-GB" dirty="0"/>
              <a:t>Communities First</a:t>
            </a:r>
          </a:p>
          <a:p>
            <a:r>
              <a:rPr lang="en-GB" dirty="0"/>
              <a:t>Cardiff and Vale Action on Mental Health</a:t>
            </a:r>
          </a:p>
          <a:p>
            <a:r>
              <a:rPr lang="en-GB" dirty="0"/>
              <a:t>Independent Living Services</a:t>
            </a:r>
          </a:p>
          <a:p>
            <a:r>
              <a:rPr lang="en-GB" dirty="0"/>
              <a:t>Taith</a:t>
            </a:r>
          </a:p>
          <a:p>
            <a:r>
              <a:rPr lang="en-GB" dirty="0"/>
              <a:t>Taff Housing</a:t>
            </a:r>
          </a:p>
          <a:p>
            <a:r>
              <a:rPr lang="en-GB" dirty="0"/>
              <a:t>Hostels</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97549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How does it work</a:t>
            </a:r>
            <a:endParaRPr lang="en-GB" b="1" dirty="0">
              <a:solidFill>
                <a:srgbClr val="942093"/>
              </a:solidFill>
            </a:endParaRPr>
          </a:p>
        </p:txBody>
      </p:sp>
      <p:sp>
        <p:nvSpPr>
          <p:cNvPr id="3" name="Content Placeholder 2"/>
          <p:cNvSpPr>
            <a:spLocks noGrp="1"/>
          </p:cNvSpPr>
          <p:nvPr>
            <p:ph idx="1"/>
          </p:nvPr>
        </p:nvSpPr>
        <p:spPr/>
        <p:txBody>
          <a:bodyPr/>
          <a:lstStyle/>
          <a:p>
            <a:r>
              <a:rPr lang="en-GB" dirty="0" smtClean="0"/>
              <a:t>Report monthly</a:t>
            </a:r>
          </a:p>
          <a:p>
            <a:r>
              <a:rPr lang="en-GB" dirty="0" smtClean="0"/>
              <a:t>Interrogate data</a:t>
            </a:r>
          </a:p>
          <a:p>
            <a:r>
              <a:rPr lang="en-GB" dirty="0" smtClean="0"/>
              <a:t>Triage into or out of service</a:t>
            </a:r>
          </a:p>
          <a:p>
            <a:r>
              <a:rPr lang="en-GB" dirty="0" smtClean="0"/>
              <a:t>Contact patients and gain consent</a:t>
            </a:r>
          </a:p>
          <a:p>
            <a:r>
              <a:rPr lang="en-GB" dirty="0" smtClean="0"/>
              <a:t>Complete spreadsheet with data from ED, WAST, OOHs</a:t>
            </a:r>
          </a:p>
          <a:p>
            <a:r>
              <a:rPr lang="en-GB" dirty="0" smtClean="0"/>
              <a:t>45% patients known to all 3 agencies</a:t>
            </a:r>
          </a:p>
          <a:p>
            <a:r>
              <a:rPr lang="en-GB" dirty="0" smtClean="0"/>
              <a:t>These get taken to panel</a:t>
            </a:r>
          </a:p>
        </p:txBody>
      </p:sp>
      <p:pic>
        <p:nvPicPr>
          <p:cNvPr id="4" name="Picture 3"/>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408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History of the service</a:t>
            </a:r>
            <a:endParaRPr lang="en-GB" b="1" dirty="0">
              <a:solidFill>
                <a:srgbClr val="521B93"/>
              </a:solidFill>
            </a:endParaRPr>
          </a:p>
        </p:txBody>
      </p:sp>
      <p:sp>
        <p:nvSpPr>
          <p:cNvPr id="3" name="Content Placeholder 2"/>
          <p:cNvSpPr>
            <a:spLocks noGrp="1"/>
          </p:cNvSpPr>
          <p:nvPr>
            <p:ph idx="1"/>
          </p:nvPr>
        </p:nvSpPr>
        <p:spPr>
          <a:xfrm>
            <a:off x="838200" y="1409076"/>
            <a:ext cx="10515600" cy="3957404"/>
          </a:xfrm>
        </p:spPr>
        <p:txBody>
          <a:bodyPr/>
          <a:lstStyle/>
          <a:p>
            <a:r>
              <a:rPr lang="en-GB" dirty="0" smtClean="0"/>
              <a:t>Independent streams of work for 2 years</a:t>
            </a:r>
          </a:p>
          <a:p>
            <a:r>
              <a:rPr lang="en-GB" dirty="0" smtClean="0"/>
              <a:t>WAST/OOHs/ED</a:t>
            </a:r>
          </a:p>
          <a:p>
            <a:r>
              <a:rPr lang="en-GB" dirty="0" smtClean="0"/>
              <a:t>Work overlapped</a:t>
            </a:r>
          </a:p>
          <a:p>
            <a:r>
              <a:rPr lang="en-GB" dirty="0" smtClean="0"/>
              <a:t>Fairly successful at case management within each service</a:t>
            </a:r>
          </a:p>
          <a:p>
            <a:r>
              <a:rPr lang="en-GB" dirty="0" smtClean="0"/>
              <a:t>No dedicated team to look at the trigger events and respond appropriately </a:t>
            </a:r>
          </a:p>
          <a:p>
            <a:r>
              <a:rPr lang="en-GB" dirty="0" smtClean="0"/>
              <a:t>Eventually a 3 month secondment was funded with winter money</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12881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Panel Meeting</a:t>
            </a:r>
            <a:endParaRPr lang="en-GB" b="1" dirty="0">
              <a:solidFill>
                <a:srgbClr val="942093"/>
              </a:solidFill>
            </a:endParaRPr>
          </a:p>
        </p:txBody>
      </p:sp>
      <p:sp>
        <p:nvSpPr>
          <p:cNvPr id="3" name="Content Placeholder 2"/>
          <p:cNvSpPr>
            <a:spLocks noGrp="1"/>
          </p:cNvSpPr>
          <p:nvPr>
            <p:ph idx="1"/>
          </p:nvPr>
        </p:nvSpPr>
        <p:spPr>
          <a:xfrm>
            <a:off x="838200" y="1825625"/>
            <a:ext cx="10515600" cy="3423031"/>
          </a:xfrm>
        </p:spPr>
        <p:txBody>
          <a:bodyPr/>
          <a:lstStyle/>
          <a:p>
            <a:r>
              <a:rPr lang="en-GB" dirty="0" smtClean="0"/>
              <a:t>All agencies attend and stay for duration</a:t>
            </a:r>
          </a:p>
          <a:p>
            <a:r>
              <a:rPr lang="en-GB" dirty="0" smtClean="0"/>
              <a:t>Discuss all patients</a:t>
            </a:r>
          </a:p>
          <a:p>
            <a:r>
              <a:rPr lang="en-GB" dirty="0" smtClean="0"/>
              <a:t>Agree action plan</a:t>
            </a:r>
          </a:p>
          <a:p>
            <a:r>
              <a:rPr lang="en-GB" dirty="0" smtClean="0"/>
              <a:t>Allocate keyworker</a:t>
            </a:r>
          </a:p>
          <a:p>
            <a:r>
              <a:rPr lang="en-GB" dirty="0" smtClean="0"/>
              <a:t>Decide if MDT is needed</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7845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MDT</a:t>
            </a:r>
            <a:endParaRPr lang="en-GB" b="1" dirty="0">
              <a:solidFill>
                <a:srgbClr val="942093"/>
              </a:solidFill>
            </a:endParaRPr>
          </a:p>
        </p:txBody>
      </p:sp>
      <p:sp>
        <p:nvSpPr>
          <p:cNvPr id="3" name="Content Placeholder 2"/>
          <p:cNvSpPr>
            <a:spLocks noGrp="1"/>
          </p:cNvSpPr>
          <p:nvPr>
            <p:ph idx="1"/>
          </p:nvPr>
        </p:nvSpPr>
        <p:spPr>
          <a:xfrm>
            <a:off x="838200" y="1825625"/>
            <a:ext cx="10515600" cy="3916807"/>
          </a:xfrm>
        </p:spPr>
        <p:txBody>
          <a:bodyPr/>
          <a:lstStyle/>
          <a:p>
            <a:r>
              <a:rPr lang="en-GB" dirty="0" smtClean="0"/>
              <a:t>Patient specific</a:t>
            </a:r>
          </a:p>
          <a:p>
            <a:r>
              <a:rPr lang="en-GB" dirty="0" smtClean="0"/>
              <a:t>All agencies involved attend</a:t>
            </a:r>
          </a:p>
          <a:p>
            <a:r>
              <a:rPr lang="en-GB" dirty="0" smtClean="0"/>
              <a:t>Creation of multi agency management plan</a:t>
            </a:r>
          </a:p>
          <a:p>
            <a:r>
              <a:rPr lang="en-GB" dirty="0" smtClean="0"/>
              <a:t>Plan signed off by all – sharing of the burden of risk</a:t>
            </a:r>
          </a:p>
          <a:p>
            <a:r>
              <a:rPr lang="en-GB" dirty="0" smtClean="0"/>
              <a:t>Plan held by all agencies</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066017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Types of Plans</a:t>
            </a:r>
            <a:endParaRPr lang="en-GB" b="1" dirty="0">
              <a:solidFill>
                <a:srgbClr val="942093"/>
              </a:solidFill>
            </a:endParaRPr>
          </a:p>
        </p:txBody>
      </p:sp>
      <p:sp>
        <p:nvSpPr>
          <p:cNvPr id="3" name="Content Placeholder 2"/>
          <p:cNvSpPr>
            <a:spLocks noGrp="1"/>
          </p:cNvSpPr>
          <p:nvPr>
            <p:ph idx="1"/>
          </p:nvPr>
        </p:nvSpPr>
        <p:spPr/>
        <p:txBody>
          <a:bodyPr/>
          <a:lstStyle/>
          <a:p>
            <a:r>
              <a:rPr lang="en-GB" dirty="0" smtClean="0"/>
              <a:t>Information to aid care</a:t>
            </a:r>
          </a:p>
          <a:p>
            <a:r>
              <a:rPr lang="en-GB" dirty="0" smtClean="0"/>
              <a:t>Full management plan</a:t>
            </a:r>
          </a:p>
          <a:p>
            <a:r>
              <a:rPr lang="en-GB" dirty="0" smtClean="0"/>
              <a:t>Risk alerts</a:t>
            </a:r>
          </a:p>
          <a:p>
            <a:r>
              <a:rPr lang="en-GB" dirty="0" smtClean="0"/>
              <a:t>Behaviour contracts</a:t>
            </a:r>
          </a:p>
          <a:p>
            <a:r>
              <a:rPr lang="en-GB" dirty="0" smtClean="0"/>
              <a:t>Currently 60 plans used in ED</a:t>
            </a:r>
            <a:endParaRPr lang="en-GB" dirty="0"/>
          </a:p>
        </p:txBody>
      </p:sp>
      <p:sp>
        <p:nvSpPr>
          <p:cNvPr id="4" name="TextBox 3"/>
          <p:cNvSpPr txBox="1"/>
          <p:nvPr/>
        </p:nvSpPr>
        <p:spPr>
          <a:xfrm>
            <a:off x="1509823" y="5762847"/>
            <a:ext cx="184731" cy="369332"/>
          </a:xfrm>
          <a:prstGeom prst="rect">
            <a:avLst/>
          </a:prstGeom>
          <a:noFill/>
        </p:spPr>
        <p:txBody>
          <a:bodyPr wrap="none" rtlCol="0">
            <a:spAutoFit/>
          </a:bodyPr>
          <a:lstStyle/>
          <a:p>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6112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Obstacles</a:t>
            </a:r>
            <a:endParaRPr lang="en-GB" b="1" dirty="0">
              <a:solidFill>
                <a:srgbClr val="942093"/>
              </a:solidFill>
            </a:endParaRPr>
          </a:p>
        </p:txBody>
      </p:sp>
      <p:sp>
        <p:nvSpPr>
          <p:cNvPr id="3" name="Content Placeholder 2"/>
          <p:cNvSpPr>
            <a:spLocks noGrp="1"/>
          </p:cNvSpPr>
          <p:nvPr>
            <p:ph idx="1"/>
          </p:nvPr>
        </p:nvSpPr>
        <p:spPr/>
        <p:txBody>
          <a:bodyPr>
            <a:normAutofit lnSpcReduction="10000"/>
          </a:bodyPr>
          <a:lstStyle/>
          <a:p>
            <a:r>
              <a:rPr lang="en-GB" dirty="0"/>
              <a:t>Data sharing – WASPI</a:t>
            </a:r>
          </a:p>
          <a:p>
            <a:endParaRPr lang="en-GB" dirty="0"/>
          </a:p>
          <a:p>
            <a:r>
              <a:rPr lang="en-GB" dirty="0"/>
              <a:t>Patient group – reputation</a:t>
            </a:r>
          </a:p>
          <a:p>
            <a:endParaRPr lang="en-GB" dirty="0"/>
          </a:p>
          <a:p>
            <a:r>
              <a:rPr lang="en-GB" dirty="0"/>
              <a:t>Threshold into other services</a:t>
            </a:r>
          </a:p>
          <a:p>
            <a:endParaRPr lang="en-GB" dirty="0"/>
          </a:p>
          <a:p>
            <a:r>
              <a:rPr lang="en-GB" dirty="0"/>
              <a:t>Patient co-operation</a:t>
            </a:r>
          </a:p>
          <a:p>
            <a:endParaRPr lang="en-GB" dirty="0"/>
          </a:p>
          <a:p>
            <a:r>
              <a:rPr lang="en-GB" dirty="0"/>
              <a:t>Managing expectations – staff &amp; patient</a:t>
            </a:r>
          </a:p>
        </p:txBody>
      </p:sp>
      <p:sp>
        <p:nvSpPr>
          <p:cNvPr id="4" name="TextBox 3"/>
          <p:cNvSpPr txBox="1"/>
          <p:nvPr/>
        </p:nvSpPr>
        <p:spPr>
          <a:xfrm>
            <a:off x="956930" y="6485860"/>
            <a:ext cx="184731" cy="369332"/>
          </a:xfrm>
          <a:prstGeom prst="rect">
            <a:avLst/>
          </a:prstGeom>
          <a:noFill/>
        </p:spPr>
        <p:txBody>
          <a:bodyPr wrap="none" rtlCol="0">
            <a:spAutoFit/>
          </a:bodyPr>
          <a:lstStyle/>
          <a:p>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97134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942093"/>
                </a:solidFill>
              </a:rPr>
              <a:t>Where we are now</a:t>
            </a:r>
            <a:endParaRPr lang="en-GB" b="1" dirty="0">
              <a:solidFill>
                <a:srgbClr val="942093"/>
              </a:solidFill>
            </a:endParaRPr>
          </a:p>
        </p:txBody>
      </p:sp>
      <p:sp>
        <p:nvSpPr>
          <p:cNvPr id="3" name="Content Placeholder 2"/>
          <p:cNvSpPr>
            <a:spLocks noGrp="1"/>
          </p:cNvSpPr>
          <p:nvPr>
            <p:ph idx="1"/>
          </p:nvPr>
        </p:nvSpPr>
        <p:spPr/>
        <p:txBody>
          <a:bodyPr/>
          <a:lstStyle/>
          <a:p>
            <a:r>
              <a:rPr lang="en-GB" dirty="0" smtClean="0"/>
              <a:t>28 agencies</a:t>
            </a:r>
          </a:p>
          <a:p>
            <a:r>
              <a:rPr lang="en-GB" dirty="0" smtClean="0"/>
              <a:t>Feed into 53</a:t>
            </a:r>
          </a:p>
          <a:p>
            <a:r>
              <a:rPr lang="en-GB" dirty="0" smtClean="0"/>
              <a:t>70 patients a month</a:t>
            </a:r>
          </a:p>
          <a:p>
            <a:r>
              <a:rPr lang="en-GB" dirty="0" smtClean="0"/>
              <a:t>Approx. 25 go to panel</a:t>
            </a:r>
          </a:p>
          <a:p>
            <a:r>
              <a:rPr lang="en-GB" dirty="0" smtClean="0"/>
              <a:t>ISP is with governance</a:t>
            </a:r>
          </a:p>
          <a:p>
            <a:r>
              <a:rPr lang="en-GB" dirty="0" smtClean="0"/>
              <a:t>Permanent job – funded by Unscheduled Care</a:t>
            </a:r>
          </a:p>
          <a:p>
            <a:r>
              <a:rPr lang="en-GB" dirty="0"/>
              <a:t>Seeking funding for full team of </a:t>
            </a:r>
            <a:r>
              <a:rPr lang="en-GB" dirty="0" smtClean="0"/>
              <a:t>7</a:t>
            </a:r>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3010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How to find evidence of the problem?</a:t>
            </a:r>
            <a:endParaRPr lang="en-GB" b="1" dirty="0">
              <a:solidFill>
                <a:srgbClr val="521B93"/>
              </a:solidFill>
            </a:endParaRPr>
          </a:p>
        </p:txBody>
      </p:sp>
      <p:sp>
        <p:nvSpPr>
          <p:cNvPr id="3" name="Content Placeholder 2"/>
          <p:cNvSpPr>
            <a:spLocks noGrp="1"/>
          </p:cNvSpPr>
          <p:nvPr>
            <p:ph idx="1"/>
          </p:nvPr>
        </p:nvSpPr>
        <p:spPr>
          <a:xfrm>
            <a:off x="838200" y="1825625"/>
            <a:ext cx="10515600" cy="2551503"/>
          </a:xfrm>
        </p:spPr>
        <p:txBody>
          <a:bodyPr>
            <a:noAutofit/>
          </a:bodyPr>
          <a:lstStyle/>
          <a:p>
            <a:r>
              <a:rPr lang="en-GB" sz="3200" dirty="0" smtClean="0"/>
              <a:t>IT </a:t>
            </a:r>
            <a:r>
              <a:rPr lang="en-GB" sz="3200" dirty="0"/>
              <a:t>created a filter </a:t>
            </a:r>
            <a:r>
              <a:rPr lang="en-GB" sz="3200" dirty="0" smtClean="0"/>
              <a:t>report</a:t>
            </a:r>
          </a:p>
          <a:p>
            <a:endParaRPr lang="en-GB" sz="3200" dirty="0" smtClean="0"/>
          </a:p>
          <a:p>
            <a:r>
              <a:rPr lang="en-GB" sz="3200" dirty="0" smtClean="0"/>
              <a:t>Data analysis</a:t>
            </a:r>
          </a:p>
          <a:p>
            <a:endParaRPr lang="en-GB" sz="3200" dirty="0" smtClean="0"/>
          </a:p>
          <a:p>
            <a:r>
              <a:rPr lang="en-GB" sz="3200" dirty="0" smtClean="0"/>
              <a:t>Working on RCEM guidelines</a:t>
            </a: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0264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06691466"/>
              </p:ext>
            </p:extLst>
          </p:nvPr>
        </p:nvGraphicFramePr>
        <p:xfrm>
          <a:off x="2653260" y="299799"/>
          <a:ext cx="6595670" cy="6203274"/>
        </p:xfrm>
        <a:graphic>
          <a:graphicData uri="http://schemas.openxmlformats.org/drawingml/2006/table">
            <a:tbl>
              <a:tblPr firstRow="1" firstCol="1" bandRow="1">
                <a:tableStyleId>{5C22544A-7EE6-4342-B048-85BDC9FD1C3A}</a:tableStyleId>
              </a:tblPr>
              <a:tblGrid>
                <a:gridCol w="1258967"/>
                <a:gridCol w="1366210"/>
                <a:gridCol w="932567"/>
                <a:gridCol w="1012642"/>
                <a:gridCol w="1012642"/>
                <a:gridCol w="1012642"/>
              </a:tblGrid>
              <a:tr h="503257">
                <a:tc gridSpan="4">
                  <a:txBody>
                    <a:bodyPr/>
                    <a:lstStyle/>
                    <a:p>
                      <a:pPr marL="0" marR="0">
                        <a:lnSpc>
                          <a:spcPct val="115000"/>
                        </a:lnSpc>
                        <a:spcBef>
                          <a:spcPts val="0"/>
                        </a:spcBef>
                        <a:spcAft>
                          <a:spcPts val="1000"/>
                        </a:spcAft>
                      </a:pPr>
                      <a:r>
                        <a:rPr lang="en-GB" sz="1400" dirty="0">
                          <a:effectLst/>
                        </a:rPr>
                        <a:t>SEPTEMBER 2016</a:t>
                      </a:r>
                      <a:endParaRPr lang="en-US" sz="1400" dirty="0">
                        <a:effectLst/>
                        <a:latin typeface="Calibri" charset="0"/>
                        <a:ea typeface="Calibri" charset="0"/>
                        <a:cs typeface="Times New Roman" charset="0"/>
                      </a:endParaRPr>
                    </a:p>
                  </a:txBody>
                  <a:tcPr marL="31955" marR="31955" marT="19173" marB="19173"/>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en-GB" sz="1400">
                          <a:effectLst/>
                        </a:rPr>
                        <a:t>Attendances</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Total Time (mins)</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X000001</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10</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1,641</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C000002</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B</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6</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3,213</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U000003</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C</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6</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1,408</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A000004</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D</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2,036</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A000005</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E</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453</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L000006</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F</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936</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U000007</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G</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1,493</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X000008</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H</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2,207</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X000009</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I</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484</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A000010</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J</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1,373</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A000011</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K</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945</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A000012</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L</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702</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A000013</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M</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1,272</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A000014</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N</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765</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A000015</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O</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3,506</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A000016</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512</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A000017</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Q</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2,051</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A000018</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dirty="0">
                          <a:effectLst/>
                        </a:rPr>
                        <a:t>R</a:t>
                      </a:r>
                      <a:endParaRPr lang="en-US" sz="1400" dirty="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939</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A000019</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S</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1,009</a:t>
                      </a:r>
                      <a:endParaRPr lang="en-US" sz="1400">
                        <a:effectLst/>
                        <a:latin typeface="Calibri" charset="0"/>
                        <a:ea typeface="Calibri" charset="0"/>
                        <a:cs typeface="Times New Roman" charset="0"/>
                      </a:endParaRPr>
                    </a:p>
                  </a:txBody>
                  <a:tcPr marL="31955" marR="31955" marT="19173" marB="19173"/>
                </a:tc>
              </a:tr>
              <a:tr h="269866">
                <a:tc>
                  <a:txBody>
                    <a:bodyPr/>
                    <a:lstStyle/>
                    <a:p>
                      <a:pPr marL="0" marR="0">
                        <a:lnSpc>
                          <a:spcPct val="115000"/>
                        </a:lnSpc>
                        <a:spcBef>
                          <a:spcPts val="0"/>
                        </a:spcBef>
                        <a:spcAft>
                          <a:spcPts val="0"/>
                        </a:spcAft>
                      </a:pPr>
                      <a:r>
                        <a:rPr lang="en-GB" sz="1400" u="sng">
                          <a:effectLst/>
                        </a:rPr>
                        <a:t>A000020</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Patient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T</a:t>
                      </a:r>
                      <a:endParaRPr lang="en-US" sz="1400">
                        <a:effectLst/>
                        <a:latin typeface="Calibri" charset="0"/>
                        <a:ea typeface="Calibri" charset="0"/>
                        <a:cs typeface="Times New Roman" charset="0"/>
                      </a:endParaRPr>
                    </a:p>
                  </a:txBody>
                  <a:tcPr marL="31955" marR="31955" marT="19173" marB="19173"/>
                </a:tc>
                <a:tc>
                  <a:txBody>
                    <a:bodyPr/>
                    <a:lstStyle/>
                    <a:p>
                      <a:pPr marL="0" marR="0">
                        <a:lnSpc>
                          <a:spcPct val="115000"/>
                        </a:lnSpc>
                        <a:spcBef>
                          <a:spcPts val="0"/>
                        </a:spcBef>
                        <a:spcAft>
                          <a:spcPts val="0"/>
                        </a:spcAft>
                      </a:pPr>
                      <a:r>
                        <a:rPr lang="en-GB" sz="1400">
                          <a:effectLst/>
                        </a:rPr>
                        <a:t>ADULT</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a:effectLst/>
                        </a:rPr>
                        <a:t>4</a:t>
                      </a:r>
                      <a:endParaRPr lang="en-US" sz="1400">
                        <a:effectLst/>
                        <a:latin typeface="Calibri" charset="0"/>
                        <a:ea typeface="Calibri" charset="0"/>
                        <a:cs typeface="Times New Roman" charset="0"/>
                      </a:endParaRPr>
                    </a:p>
                  </a:txBody>
                  <a:tcPr marL="31955" marR="31955" marT="19173" marB="19173"/>
                </a:tc>
                <a:tc>
                  <a:txBody>
                    <a:bodyPr/>
                    <a:lstStyle/>
                    <a:p>
                      <a:pPr marL="0" marR="0" algn="r">
                        <a:lnSpc>
                          <a:spcPct val="115000"/>
                        </a:lnSpc>
                        <a:spcBef>
                          <a:spcPts val="0"/>
                        </a:spcBef>
                        <a:spcAft>
                          <a:spcPts val="0"/>
                        </a:spcAft>
                      </a:pPr>
                      <a:r>
                        <a:rPr lang="en-GB" sz="1400" dirty="0">
                          <a:effectLst/>
                        </a:rPr>
                        <a:t>962</a:t>
                      </a:r>
                      <a:endParaRPr lang="en-US" sz="1400" dirty="0">
                        <a:effectLst/>
                        <a:latin typeface="Calibri" charset="0"/>
                        <a:ea typeface="Calibri" charset="0"/>
                        <a:cs typeface="Times New Roman" charset="0"/>
                      </a:endParaRPr>
                    </a:p>
                  </a:txBody>
                  <a:tcPr marL="31955" marR="31955" marT="19173" marB="19173"/>
                </a:tc>
              </a:tr>
            </a:tbl>
          </a:graphicData>
        </a:graphic>
      </p:graphicFrame>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83070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132" y="1109272"/>
            <a:ext cx="7747000" cy="4276312"/>
          </a:xfrm>
          <a:effectLst>
            <a:outerShdw blurRad="50800" dist="50800" dir="5400000" sx="166000" sy="166000" algn="ctr" rotWithShape="0">
              <a:srgbClr val="000000">
                <a:alpha val="43137"/>
              </a:srgbClr>
            </a:outerShdw>
          </a:effectLst>
        </p:spPr>
        <p:txBody>
          <a:bodyPr>
            <a:normAutofit/>
          </a:bodyPr>
          <a:lstStyle/>
          <a:p>
            <a:pPr>
              <a:lnSpc>
                <a:spcPct val="100000"/>
              </a:lnSpc>
              <a:spcBef>
                <a:spcPts val="0"/>
              </a:spcBef>
            </a:pPr>
            <a:endParaRPr lang="en-GB" dirty="0" smtClean="0"/>
          </a:p>
          <a:p>
            <a:pPr>
              <a:lnSpc>
                <a:spcPct val="100000"/>
              </a:lnSpc>
              <a:spcBef>
                <a:spcPts val="0"/>
              </a:spcBef>
            </a:pPr>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graphicFrame>
        <p:nvGraphicFramePr>
          <p:cNvPr id="7" name="Table 6"/>
          <p:cNvGraphicFramePr>
            <a:graphicFrameLocks noGrp="1"/>
          </p:cNvGraphicFramePr>
          <p:nvPr>
            <p:extLst>
              <p:ext uri="{D42A27DB-BD31-4B8C-83A1-F6EECF244321}">
                <p14:modId xmlns:p14="http://schemas.microsoft.com/office/powerpoint/2010/main" val="1701610473"/>
              </p:ext>
            </p:extLst>
          </p:nvPr>
        </p:nvGraphicFramePr>
        <p:xfrm>
          <a:off x="988105" y="396932"/>
          <a:ext cx="9954714" cy="5907180"/>
        </p:xfrm>
        <a:graphic>
          <a:graphicData uri="http://schemas.openxmlformats.org/drawingml/2006/table">
            <a:tbl>
              <a:tblPr firstRow="1" firstCol="1" bandRow="1">
                <a:tableStyleId>{5C22544A-7EE6-4342-B048-85BDC9FD1C3A}</a:tableStyleId>
              </a:tblPr>
              <a:tblGrid>
                <a:gridCol w="887896"/>
                <a:gridCol w="887896"/>
                <a:gridCol w="991039"/>
                <a:gridCol w="972611"/>
                <a:gridCol w="887896"/>
                <a:gridCol w="887896"/>
                <a:gridCol w="887896"/>
                <a:gridCol w="887896"/>
                <a:gridCol w="887896"/>
                <a:gridCol w="887896"/>
                <a:gridCol w="887896"/>
              </a:tblGrid>
              <a:tr h="522013">
                <a:tc>
                  <a:txBody>
                    <a:bodyPr/>
                    <a:lstStyle/>
                    <a:p>
                      <a:pPr marL="0" marR="0" algn="ctr">
                        <a:lnSpc>
                          <a:spcPct val="115000"/>
                        </a:lnSpc>
                        <a:spcBef>
                          <a:spcPts val="0"/>
                        </a:spcBef>
                        <a:spcAft>
                          <a:spcPts val="0"/>
                        </a:spcAft>
                      </a:pPr>
                      <a:r>
                        <a:rPr lang="en-GB" sz="1000">
                          <a:effectLst/>
                        </a:rPr>
                        <a:t>Episode Number</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Visit Number</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Age on Visit</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Visit Date</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dirty="0">
                          <a:effectLst/>
                        </a:rPr>
                        <a:t>Visit Time</a:t>
                      </a:r>
                      <a:endParaRPr lang="en-US" sz="1000" dirty="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dirty="0">
                          <a:effectLst/>
                        </a:rPr>
                        <a:t>Initial Complaint</a:t>
                      </a:r>
                      <a:endParaRPr lang="en-US" sz="1000" dirty="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Diagnosis 1</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Conclusion Date</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Conclusion Time</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Total Time (mins)</a:t>
                      </a:r>
                      <a:endParaRPr lang="en-US" sz="1000">
                        <a:effectLst/>
                        <a:latin typeface="Calibri" charset="0"/>
                        <a:ea typeface="Calibri" charset="0"/>
                        <a:cs typeface="Times New Roman" charset="0"/>
                      </a:endParaRPr>
                    </a:p>
                  </a:txBody>
                  <a:tcPr marL="32925" marR="32925" marT="19755" marB="19755"/>
                </a:tc>
                <a:tc>
                  <a:txBody>
                    <a:bodyPr/>
                    <a:lstStyle/>
                    <a:p>
                      <a:pPr marL="0" marR="0" algn="ctr">
                        <a:lnSpc>
                          <a:spcPct val="115000"/>
                        </a:lnSpc>
                        <a:spcBef>
                          <a:spcPts val="0"/>
                        </a:spcBef>
                        <a:spcAft>
                          <a:spcPts val="0"/>
                        </a:spcAft>
                      </a:pPr>
                      <a:r>
                        <a:rPr lang="en-GB" sz="1000">
                          <a:effectLst/>
                        </a:rPr>
                        <a:t>Outcome Of Attendance Description</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200002863298</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30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17:52</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LAC LT WRIST-SELF HARM</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30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20:54</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182</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200002862991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29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18:35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LAC LT ARM/DSH</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29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19:50</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75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200002861553</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25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20:24</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LAC TO R ARM</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25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21:30</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66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200002860125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dirty="0">
                          <a:effectLst/>
                        </a:rPr>
                        <a:t>21 Sep 2016</a:t>
                      </a:r>
                      <a:endParaRPr lang="en-US" sz="1000" dirty="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19:10</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SELF HARM-LAC ABDO</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21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22:52</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222</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360170">
                <a:tc>
                  <a:txBody>
                    <a:bodyPr/>
                    <a:lstStyle/>
                    <a:p>
                      <a:pPr marL="0" marR="0">
                        <a:lnSpc>
                          <a:spcPct val="115000"/>
                        </a:lnSpc>
                        <a:spcBef>
                          <a:spcPts val="0"/>
                        </a:spcBef>
                        <a:spcAft>
                          <a:spcPts val="0"/>
                        </a:spcAft>
                      </a:pPr>
                      <a:r>
                        <a:rPr lang="en-GB" sz="1000">
                          <a:effectLst/>
                        </a:rPr>
                        <a:t>200002859786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20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22:19</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LAC L ARM</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99 - Other Problem</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21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01:08</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169</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Did Not Wait</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200002858221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16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20:47</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DSH RT ARM/RAZOR BLADE</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16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23:55</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188</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200002855590</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9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21:21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dirty="0">
                          <a:effectLst/>
                        </a:rPr>
                        <a:t>LAC TO LFT ARM-SELF HARM</a:t>
                      </a:r>
                      <a:endParaRPr lang="en-US" sz="1000" dirty="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dirty="0">
                          <a:effectLst/>
                        </a:rPr>
                        <a:t>9 Sep 2016</a:t>
                      </a:r>
                      <a:endParaRPr lang="en-US" sz="1000" dirty="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22:36</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75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522013">
                <a:tc>
                  <a:txBody>
                    <a:bodyPr/>
                    <a:lstStyle/>
                    <a:p>
                      <a:pPr marL="0" marR="0">
                        <a:lnSpc>
                          <a:spcPct val="115000"/>
                        </a:lnSpc>
                        <a:spcBef>
                          <a:spcPts val="0"/>
                        </a:spcBef>
                        <a:spcAft>
                          <a:spcPts val="0"/>
                        </a:spcAft>
                      </a:pPr>
                      <a:r>
                        <a:rPr lang="en-GB" sz="1000">
                          <a:effectLst/>
                        </a:rPr>
                        <a:t>200002854548</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6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19:11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LAC R ARM &amp; ABDO</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01B - Laceration / Cut</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6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22:57</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226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360170">
                <a:tc>
                  <a:txBody>
                    <a:bodyPr/>
                    <a:lstStyle/>
                    <a:p>
                      <a:pPr marL="0" marR="0">
                        <a:lnSpc>
                          <a:spcPct val="115000"/>
                        </a:lnSpc>
                        <a:spcBef>
                          <a:spcPts val="0"/>
                        </a:spcBef>
                        <a:spcAft>
                          <a:spcPts val="0"/>
                        </a:spcAft>
                      </a:pPr>
                      <a:r>
                        <a:rPr lang="en-GB" sz="1000">
                          <a:effectLst/>
                        </a:rPr>
                        <a:t>200002853435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3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15:37</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S/H LAC R LEG</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99 - Other Problem</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3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20:57</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320</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360170">
                <a:tc>
                  <a:txBody>
                    <a:bodyPr/>
                    <a:lstStyle/>
                    <a:p>
                      <a:pPr marL="0" marR="0">
                        <a:lnSpc>
                          <a:spcPct val="115000"/>
                        </a:lnSpc>
                        <a:spcBef>
                          <a:spcPts val="0"/>
                        </a:spcBef>
                        <a:spcAft>
                          <a:spcPts val="0"/>
                        </a:spcAft>
                      </a:pPr>
                      <a:r>
                        <a:rPr lang="en-GB" sz="1000">
                          <a:effectLst/>
                        </a:rPr>
                        <a:t>200002853195</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51</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17:58</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PAIN L TESTICLE</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$$X - (Not Defined)</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2 Sep 2016</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19:56</a:t>
                      </a:r>
                      <a:endParaRPr lang="en-US" sz="1000">
                        <a:effectLst/>
                        <a:latin typeface="Calibri" charset="0"/>
                        <a:ea typeface="Calibri" charset="0"/>
                        <a:cs typeface="Times New Roman" charset="0"/>
                      </a:endParaRPr>
                    </a:p>
                  </a:txBody>
                  <a:tcPr marL="32925" marR="32925" marT="19755" marB="19755"/>
                </a:tc>
                <a:tc>
                  <a:txBody>
                    <a:bodyPr/>
                    <a:lstStyle/>
                    <a:p>
                      <a:pPr marL="0" marR="0" algn="r">
                        <a:lnSpc>
                          <a:spcPct val="115000"/>
                        </a:lnSpc>
                        <a:spcBef>
                          <a:spcPts val="0"/>
                        </a:spcBef>
                        <a:spcAft>
                          <a:spcPts val="0"/>
                        </a:spcAft>
                      </a:pPr>
                      <a:r>
                        <a:rPr lang="en-GB" sz="1000">
                          <a:effectLst/>
                        </a:rPr>
                        <a:t>118</a:t>
                      </a:r>
                      <a:endParaRPr lang="en-US" sz="1000">
                        <a:effectLst/>
                        <a:latin typeface="Calibri" charset="0"/>
                        <a:ea typeface="Calibri" charset="0"/>
                        <a:cs typeface="Times New Roman" charset="0"/>
                      </a:endParaRPr>
                    </a:p>
                  </a:txBody>
                  <a:tcPr marL="32925" marR="32925" marT="19755" marB="19755"/>
                </a:tc>
                <a:tc>
                  <a:txBody>
                    <a:bodyPr/>
                    <a:lstStyle/>
                    <a:p>
                      <a:pPr marL="0" marR="0">
                        <a:lnSpc>
                          <a:spcPct val="115000"/>
                        </a:lnSpc>
                        <a:spcBef>
                          <a:spcPts val="0"/>
                        </a:spcBef>
                        <a:spcAft>
                          <a:spcPts val="0"/>
                        </a:spcAft>
                      </a:pPr>
                      <a:r>
                        <a:rPr lang="en-GB" sz="1000">
                          <a:effectLst/>
                        </a:rPr>
                        <a:t>Home</a:t>
                      </a:r>
                      <a:endParaRPr lang="en-US" sz="1000">
                        <a:effectLst/>
                        <a:latin typeface="Calibri" charset="0"/>
                        <a:ea typeface="Calibri" charset="0"/>
                        <a:cs typeface="Times New Roman" charset="0"/>
                      </a:endParaRPr>
                    </a:p>
                  </a:txBody>
                  <a:tcPr marL="32925" marR="32925" marT="19755" marB="19755"/>
                </a:tc>
              </a:tr>
              <a:tr h="198328">
                <a:tc>
                  <a:txBody>
                    <a:bodyPr/>
                    <a:lstStyle/>
                    <a:p>
                      <a:pPr marL="0" marR="0" algn="r">
                        <a:lnSpc>
                          <a:spcPct val="115000"/>
                        </a:lnSpc>
                        <a:spcBef>
                          <a:spcPts val="0"/>
                        </a:spcBef>
                        <a:spcAft>
                          <a:spcPts val="0"/>
                        </a:spcAft>
                      </a:pPr>
                      <a:r>
                        <a:rPr lang="en-GB" sz="1000">
                          <a:effectLst/>
                        </a:rPr>
                        <a:t>10</a:t>
                      </a:r>
                      <a:endParaRPr lang="en-US" sz="1000">
                        <a:effectLst/>
                        <a:latin typeface="Calibri" charset="0"/>
                        <a:ea typeface="Calibri" charset="0"/>
                        <a:cs typeface="Times New Roman" charset="0"/>
                      </a:endParaRPr>
                    </a:p>
                  </a:txBody>
                  <a:tcPr marL="32925" marR="32925" marT="19755" marB="19755"/>
                </a:tc>
                <a:tc gridSpan="8">
                  <a:txBody>
                    <a:bodyPr/>
                    <a:lstStyle/>
                    <a:p>
                      <a:pPr marL="0" marR="0">
                        <a:lnSpc>
                          <a:spcPct val="115000"/>
                        </a:lnSpc>
                        <a:spcBef>
                          <a:spcPts val="0"/>
                        </a:spcBef>
                        <a:spcAft>
                          <a:spcPts val="0"/>
                        </a:spcAft>
                      </a:pPr>
                      <a:r>
                        <a:rPr lang="en-GB" sz="1000">
                          <a:effectLst/>
                        </a:rPr>
                        <a:t>Summary</a:t>
                      </a:r>
                      <a:endParaRPr lang="en-US" sz="1000">
                        <a:effectLst/>
                        <a:latin typeface="Calibri" charset="0"/>
                        <a:ea typeface="Calibri" charset="0"/>
                        <a:cs typeface="Times New Roman" charset="0"/>
                      </a:endParaRPr>
                    </a:p>
                  </a:txBody>
                  <a:tcPr marL="32925" marR="32925" marT="19755" marB="19755"/>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algn="r">
                        <a:lnSpc>
                          <a:spcPct val="115000"/>
                        </a:lnSpc>
                        <a:spcBef>
                          <a:spcPts val="0"/>
                        </a:spcBef>
                        <a:spcAft>
                          <a:spcPts val="0"/>
                        </a:spcAft>
                      </a:pPr>
                      <a:r>
                        <a:rPr lang="en-GB" sz="1000">
                          <a:effectLst/>
                        </a:rPr>
                        <a:t>1,641</a:t>
                      </a:r>
                      <a:endParaRPr lang="en-US" sz="1000">
                        <a:effectLst/>
                        <a:latin typeface="Calibri" charset="0"/>
                        <a:ea typeface="Calibri" charset="0"/>
                        <a:cs typeface="Times New Roman" charset="0"/>
                      </a:endParaRPr>
                    </a:p>
                  </a:txBody>
                  <a:tcPr marL="32925" marR="32925" marT="19755" marB="19755"/>
                </a:tc>
                <a:tc>
                  <a:txBody>
                    <a:bodyPr/>
                    <a:lstStyle/>
                    <a:p>
                      <a:pPr>
                        <a:lnSpc>
                          <a:spcPct val="115000"/>
                        </a:lnSpc>
                      </a:pPr>
                      <a:endParaRPr lang="en-US" sz="1000" dirty="0">
                        <a:effectLst/>
                        <a:latin typeface="Calibri" charset="0"/>
                      </a:endParaRPr>
                    </a:p>
                  </a:txBody>
                  <a:tcPr marL="0" marR="0" marT="0" marB="0" anchor="ctr"/>
                </a:tc>
              </a:tr>
            </a:tbl>
          </a:graphicData>
        </a:graphic>
      </p:graphicFrame>
      <p:pic>
        <p:nvPicPr>
          <p:cNvPr id="6" name="Picture 5"/>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54862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Finance</a:t>
            </a:r>
            <a:endParaRPr lang="en-GB" b="1" dirty="0">
              <a:solidFill>
                <a:srgbClr val="521B93"/>
              </a:solidFill>
            </a:endParaRPr>
          </a:p>
        </p:txBody>
      </p:sp>
      <p:sp>
        <p:nvSpPr>
          <p:cNvPr id="3" name="Content Placeholder 2"/>
          <p:cNvSpPr>
            <a:spLocks noGrp="1"/>
          </p:cNvSpPr>
          <p:nvPr>
            <p:ph idx="1"/>
          </p:nvPr>
        </p:nvSpPr>
        <p:spPr>
          <a:xfrm>
            <a:off x="838200" y="1825625"/>
            <a:ext cx="10515600" cy="4044823"/>
          </a:xfrm>
        </p:spPr>
        <p:txBody>
          <a:bodyPr/>
          <a:lstStyle/>
          <a:p>
            <a:pPr marL="0" indent="0">
              <a:buNone/>
            </a:pPr>
            <a:r>
              <a:rPr lang="en-GB" dirty="0" smtClean="0"/>
              <a:t>3 patient journeys:</a:t>
            </a:r>
          </a:p>
          <a:p>
            <a:pPr marL="0" indent="0">
              <a:buNone/>
            </a:pPr>
            <a:endParaRPr lang="en-GB" dirty="0" smtClean="0"/>
          </a:p>
          <a:p>
            <a:r>
              <a:rPr lang="en-GB" dirty="0" smtClean="0"/>
              <a:t>Intoxicated +/- security</a:t>
            </a:r>
          </a:p>
          <a:p>
            <a:r>
              <a:rPr lang="en-GB" dirty="0" smtClean="0"/>
              <a:t>Head injury with 12 hour CDU stay</a:t>
            </a:r>
          </a:p>
          <a:p>
            <a:r>
              <a:rPr lang="en-GB" dirty="0" smtClean="0"/>
              <a:t>Generally unwell</a:t>
            </a:r>
          </a:p>
          <a:p>
            <a:endParaRPr lang="en-GB" dirty="0"/>
          </a:p>
          <a:p>
            <a:r>
              <a:rPr lang="en-GB" dirty="0" smtClean="0"/>
              <a:t>COSTED EVERY SINGLE ITEM</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75230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1970058"/>
              </p:ext>
            </p:extLst>
          </p:nvPr>
        </p:nvGraphicFramePr>
        <p:xfrm>
          <a:off x="1316737" y="932688"/>
          <a:ext cx="3858768" cy="5109208"/>
        </p:xfrm>
        <a:graphic>
          <a:graphicData uri="http://schemas.openxmlformats.org/drawingml/2006/table">
            <a:tbl>
              <a:tblPr firstRow="1" firstCol="1" bandRow="1">
                <a:tableStyleId>{5C22544A-7EE6-4342-B048-85BDC9FD1C3A}</a:tableStyleId>
              </a:tblPr>
              <a:tblGrid>
                <a:gridCol w="964483"/>
                <a:gridCol w="964483"/>
                <a:gridCol w="964901"/>
                <a:gridCol w="964901"/>
              </a:tblGrid>
              <a:tr h="486591">
                <a:tc>
                  <a:txBody>
                    <a:bodyPr/>
                    <a:lstStyle/>
                    <a:p>
                      <a:pPr marL="0" marR="0">
                        <a:lnSpc>
                          <a:spcPct val="115000"/>
                        </a:lnSpc>
                        <a:spcBef>
                          <a:spcPts val="0"/>
                        </a:spcBef>
                        <a:spcAft>
                          <a:spcPts val="0"/>
                        </a:spcAft>
                      </a:pPr>
                      <a:r>
                        <a:rPr lang="en-GB" sz="1100">
                          <a:effectLst/>
                        </a:rPr>
                        <a:t>TASK</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TIME TAKEN</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NUMBER OF STAFF</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GRADE OF STAFF</a:t>
                      </a:r>
                      <a:endParaRPr lang="en-US" sz="1100">
                        <a:effectLst/>
                        <a:latin typeface="Calibri" charset="0"/>
                        <a:ea typeface="Calibri" charset="0"/>
                        <a:cs typeface="Times New Roman" charset="0"/>
                      </a:endParaRPr>
                    </a:p>
                  </a:txBody>
                  <a:tcPr marL="68580" marR="68580" marT="0" marB="0"/>
                </a:tc>
              </a:tr>
              <a:tr h="243296">
                <a:tc>
                  <a:txBody>
                    <a:bodyPr/>
                    <a:lstStyle/>
                    <a:p>
                      <a:pPr marL="0" marR="0">
                        <a:lnSpc>
                          <a:spcPct val="115000"/>
                        </a:lnSpc>
                        <a:spcBef>
                          <a:spcPts val="0"/>
                        </a:spcBef>
                        <a:spcAft>
                          <a:spcPts val="0"/>
                        </a:spcAft>
                      </a:pPr>
                      <a:r>
                        <a:rPr lang="en-GB" sz="1100">
                          <a:effectLst/>
                        </a:rPr>
                        <a:t>Booking in</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10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dirty="0">
                          <a:effectLst/>
                        </a:rPr>
                        <a:t>1</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2</a:t>
                      </a:r>
                      <a:endParaRPr lang="en-US" sz="1100">
                        <a:effectLst/>
                        <a:latin typeface="Calibri" charset="0"/>
                        <a:ea typeface="Calibri" charset="0"/>
                        <a:cs typeface="Times New Roman" charset="0"/>
                      </a:endParaRPr>
                    </a:p>
                  </a:txBody>
                  <a:tcPr marL="68580" marR="68580" marT="0" marB="0"/>
                </a:tc>
              </a:tr>
              <a:tr h="243296">
                <a:tc>
                  <a:txBody>
                    <a:bodyPr/>
                    <a:lstStyle/>
                    <a:p>
                      <a:pPr marL="0" marR="0">
                        <a:lnSpc>
                          <a:spcPct val="115000"/>
                        </a:lnSpc>
                        <a:spcBef>
                          <a:spcPts val="0"/>
                        </a:spcBef>
                        <a:spcAft>
                          <a:spcPts val="0"/>
                        </a:spcAft>
                      </a:pPr>
                      <a:r>
                        <a:rPr lang="en-GB" sz="1100">
                          <a:effectLst/>
                        </a:rPr>
                        <a:t>Triage</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6/7</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Hand over to majors staff</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2</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6</a:t>
                      </a:r>
                      <a:endParaRPr lang="en-US" sz="1100">
                        <a:effectLst/>
                      </a:endParaRPr>
                    </a:p>
                    <a:p>
                      <a:pPr marL="0" marR="0">
                        <a:lnSpc>
                          <a:spcPct val="115000"/>
                        </a:lnSpc>
                        <a:spcBef>
                          <a:spcPts val="0"/>
                        </a:spcBef>
                        <a:spcAft>
                          <a:spcPts val="0"/>
                        </a:spcAft>
                      </a:pPr>
                      <a:r>
                        <a:rPr lang="en-GB" sz="1100">
                          <a:effectLst/>
                        </a:rPr>
                        <a:t> </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Nursed in majors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4 hours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6</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Insertion of cannula</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6</a:t>
                      </a:r>
                      <a:endParaRPr lang="en-US" sz="1100">
                        <a:effectLst/>
                        <a:latin typeface="Calibri" charset="0"/>
                        <a:ea typeface="Calibri" charset="0"/>
                        <a:cs typeface="Times New Roman" charset="0"/>
                      </a:endParaRPr>
                    </a:p>
                  </a:txBody>
                  <a:tcPr marL="68580" marR="68580" marT="0" marB="0"/>
                </a:tc>
              </a:tr>
              <a:tr h="729887">
                <a:tc>
                  <a:txBody>
                    <a:bodyPr/>
                    <a:lstStyle/>
                    <a:p>
                      <a:pPr marL="0" marR="0">
                        <a:lnSpc>
                          <a:spcPct val="115000"/>
                        </a:lnSpc>
                        <a:spcBef>
                          <a:spcPts val="0"/>
                        </a:spcBef>
                        <a:spcAft>
                          <a:spcPts val="0"/>
                        </a:spcAft>
                      </a:pPr>
                      <a:r>
                        <a:rPr lang="en-GB" sz="1100">
                          <a:effectLst/>
                        </a:rPr>
                        <a:t>Take blood samples and send </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10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6</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IV Fluid &amp; Pabrinex</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2</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5 &amp; 6</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Doctor Assessment</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30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FP2</a:t>
                      </a:r>
                      <a:endParaRPr lang="en-US" sz="1100">
                        <a:effectLst/>
                        <a:latin typeface="Calibri" charset="0"/>
                        <a:ea typeface="Calibri" charset="0"/>
                        <a:cs typeface="Times New Roman" charset="0"/>
                      </a:endParaRPr>
                    </a:p>
                  </a:txBody>
                  <a:tcPr marL="68580" marR="68580" marT="0" marB="0"/>
                </a:tc>
              </a:tr>
              <a:tr h="486591">
                <a:tc>
                  <a:txBody>
                    <a:bodyPr/>
                    <a:lstStyle/>
                    <a:p>
                      <a:pPr marL="0" marR="0">
                        <a:lnSpc>
                          <a:spcPct val="115000"/>
                        </a:lnSpc>
                        <a:spcBef>
                          <a:spcPts val="0"/>
                        </a:spcBef>
                        <a:spcAft>
                          <a:spcPts val="0"/>
                        </a:spcAft>
                      </a:pPr>
                      <a:r>
                        <a:rPr lang="en-GB" sz="1100">
                          <a:effectLst/>
                        </a:rPr>
                        <a:t>Discharge Process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2</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2 &amp;  6</a:t>
                      </a:r>
                      <a:endParaRPr lang="en-US" sz="1100">
                        <a:effectLst/>
                        <a:latin typeface="Calibri" charset="0"/>
                        <a:ea typeface="Calibri" charset="0"/>
                        <a:cs typeface="Times New Roman" charset="0"/>
                      </a:endParaRPr>
                    </a:p>
                  </a:txBody>
                  <a:tcPr marL="68580" marR="68580" marT="0" marB="0"/>
                </a:tc>
              </a:tr>
              <a:tr h="243296">
                <a:tc>
                  <a:txBody>
                    <a:bodyPr/>
                    <a:lstStyle/>
                    <a:p>
                      <a:pPr marL="0" marR="0">
                        <a:lnSpc>
                          <a:spcPct val="115000"/>
                        </a:lnSpc>
                        <a:spcBef>
                          <a:spcPts val="0"/>
                        </a:spcBef>
                        <a:spcAft>
                          <a:spcPts val="0"/>
                        </a:spcAft>
                      </a:pPr>
                      <a:r>
                        <a:rPr lang="en-GB" sz="1100">
                          <a:effectLst/>
                        </a:rPr>
                        <a:t>Security input</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45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3</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Band 2</a:t>
                      </a:r>
                      <a:endParaRPr lang="en-US" sz="1100">
                        <a:effectLst/>
                        <a:latin typeface="Calibri" charset="0"/>
                        <a:ea typeface="Calibri" charset="0"/>
                        <a:cs typeface="Times New Roman" charset="0"/>
                      </a:endParaRPr>
                    </a:p>
                  </a:txBody>
                  <a:tcPr marL="68580" marR="68580" marT="0" marB="0"/>
                </a:tc>
              </a:tr>
              <a:tr h="243296">
                <a:tc>
                  <a:txBody>
                    <a:bodyPr/>
                    <a:lstStyle/>
                    <a:p>
                      <a:pPr marL="0" marR="0">
                        <a:lnSpc>
                          <a:spcPct val="115000"/>
                        </a:lnSpc>
                        <a:spcBef>
                          <a:spcPts val="0"/>
                        </a:spcBef>
                        <a:spcAft>
                          <a:spcPts val="0"/>
                        </a:spcAft>
                      </a:pPr>
                      <a:r>
                        <a:rPr lang="en-GB" sz="1100">
                          <a:effectLst/>
                        </a:rPr>
                        <a:t>Housekeeper </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10 mins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1</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dirty="0">
                          <a:effectLst/>
                        </a:rPr>
                        <a:t>Band 2</a:t>
                      </a:r>
                      <a:endParaRPr lang="en-US" sz="1100" dirty="0">
                        <a:effectLst/>
                        <a:latin typeface="Calibri" charset="0"/>
                        <a:ea typeface="Calibri" charset="0"/>
                        <a:cs typeface="Times New Roman"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17087640"/>
              </p:ext>
            </p:extLst>
          </p:nvPr>
        </p:nvGraphicFramePr>
        <p:xfrm>
          <a:off x="5815581" y="932690"/>
          <a:ext cx="5321810" cy="5109205"/>
        </p:xfrm>
        <a:graphic>
          <a:graphicData uri="http://schemas.openxmlformats.org/drawingml/2006/table">
            <a:tbl>
              <a:tblPr firstRow="1" firstCol="1" bandRow="1">
                <a:tableStyleId>{5C22544A-7EE6-4342-B048-85BDC9FD1C3A}</a:tableStyleId>
              </a:tblPr>
              <a:tblGrid>
                <a:gridCol w="2660905"/>
                <a:gridCol w="2660905"/>
              </a:tblGrid>
              <a:tr h="857451">
                <a:tc>
                  <a:txBody>
                    <a:bodyPr/>
                    <a:lstStyle/>
                    <a:p>
                      <a:pPr marL="0" marR="0">
                        <a:lnSpc>
                          <a:spcPct val="115000"/>
                        </a:lnSpc>
                        <a:spcBef>
                          <a:spcPts val="0"/>
                        </a:spcBef>
                        <a:spcAft>
                          <a:spcPts val="0"/>
                        </a:spcAft>
                      </a:pPr>
                      <a:r>
                        <a:rPr lang="en-GB" sz="1100" dirty="0">
                          <a:effectLst/>
                        </a:rPr>
                        <a:t>TASK</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ITEMS USED</a:t>
                      </a:r>
                      <a:endParaRPr lang="en-US" sz="1100">
                        <a:effectLst/>
                        <a:latin typeface="Calibri" charset="0"/>
                        <a:ea typeface="Calibri" charset="0"/>
                        <a:cs typeface="Times New Roman" charset="0"/>
                      </a:endParaRPr>
                    </a:p>
                  </a:txBody>
                  <a:tcPr marL="68580" marR="68580" marT="0" marB="0"/>
                </a:tc>
              </a:tr>
              <a:tr h="605425">
                <a:tc>
                  <a:txBody>
                    <a:bodyPr/>
                    <a:lstStyle/>
                    <a:p>
                      <a:pPr marL="0" marR="0">
                        <a:lnSpc>
                          <a:spcPct val="115000"/>
                        </a:lnSpc>
                        <a:spcBef>
                          <a:spcPts val="0"/>
                        </a:spcBef>
                        <a:spcAft>
                          <a:spcPts val="0"/>
                        </a:spcAft>
                      </a:pPr>
                      <a:r>
                        <a:rPr lang="en-GB" sz="1100">
                          <a:effectLst/>
                        </a:rPr>
                        <a:t>Booking in</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Casualty cards, label, print off of previous attendances</a:t>
                      </a:r>
                      <a:endParaRPr lang="en-US" sz="1100">
                        <a:effectLst/>
                        <a:latin typeface="Calibri" charset="0"/>
                        <a:ea typeface="Calibri" charset="0"/>
                        <a:cs typeface="Times New Roman" charset="0"/>
                      </a:endParaRPr>
                    </a:p>
                  </a:txBody>
                  <a:tcPr marL="68580" marR="68580" marT="0" marB="0"/>
                </a:tc>
              </a:tr>
              <a:tr h="251786">
                <a:tc>
                  <a:txBody>
                    <a:bodyPr/>
                    <a:lstStyle/>
                    <a:p>
                      <a:pPr marL="0" marR="0">
                        <a:lnSpc>
                          <a:spcPct val="115000"/>
                        </a:lnSpc>
                        <a:spcBef>
                          <a:spcPts val="0"/>
                        </a:spcBef>
                        <a:spcAft>
                          <a:spcPts val="0"/>
                        </a:spcAft>
                      </a:pPr>
                      <a:r>
                        <a:rPr lang="en-GB" sz="1100">
                          <a:effectLst/>
                        </a:rPr>
                        <a:t>Triage </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n/a</a:t>
                      </a:r>
                      <a:endParaRPr lang="en-US" sz="1100">
                        <a:effectLst/>
                        <a:latin typeface="Calibri" charset="0"/>
                        <a:ea typeface="Calibri" charset="0"/>
                        <a:cs typeface="Times New Roman" charset="0"/>
                      </a:endParaRPr>
                    </a:p>
                  </a:txBody>
                  <a:tcPr marL="68580" marR="68580" marT="0" marB="0"/>
                </a:tc>
              </a:tr>
              <a:tr h="519254">
                <a:tc>
                  <a:txBody>
                    <a:bodyPr/>
                    <a:lstStyle/>
                    <a:p>
                      <a:pPr marL="0" marR="0">
                        <a:lnSpc>
                          <a:spcPct val="115000"/>
                        </a:lnSpc>
                        <a:spcBef>
                          <a:spcPts val="0"/>
                        </a:spcBef>
                        <a:spcAft>
                          <a:spcPts val="0"/>
                        </a:spcAft>
                      </a:pPr>
                      <a:r>
                        <a:rPr lang="en-GB" sz="1100">
                          <a:effectLst/>
                        </a:rPr>
                        <a:t>Insertion of cannula</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Cannula/vecafix/10ml syringe/saline flush</a:t>
                      </a:r>
                      <a:endParaRPr lang="en-US" sz="1100">
                        <a:effectLst/>
                        <a:latin typeface="Calibri" charset="0"/>
                        <a:ea typeface="Calibri" charset="0"/>
                        <a:cs typeface="Times New Roman" charset="0"/>
                      </a:endParaRPr>
                    </a:p>
                  </a:txBody>
                  <a:tcPr marL="68580" marR="68580" marT="0" marB="0"/>
                </a:tc>
              </a:tr>
              <a:tr h="1009041">
                <a:tc>
                  <a:txBody>
                    <a:bodyPr/>
                    <a:lstStyle/>
                    <a:p>
                      <a:pPr marL="0" marR="0">
                        <a:lnSpc>
                          <a:spcPct val="115000"/>
                        </a:lnSpc>
                        <a:spcBef>
                          <a:spcPts val="0"/>
                        </a:spcBef>
                        <a:spcAft>
                          <a:spcPts val="0"/>
                        </a:spcAft>
                      </a:pPr>
                      <a:r>
                        <a:rPr lang="en-GB" sz="1100">
                          <a:effectLst/>
                        </a:rPr>
                        <a:t>Blood samples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Fbc/u&amp;es/alcohol/paracetamol/salycilates/LFTs/glucose/amylase</a:t>
                      </a:r>
                      <a:endParaRPr lang="en-US" sz="1100">
                        <a:effectLst/>
                      </a:endParaRPr>
                    </a:p>
                    <a:p>
                      <a:pPr marL="0" marR="0">
                        <a:lnSpc>
                          <a:spcPct val="115000"/>
                        </a:lnSpc>
                        <a:spcBef>
                          <a:spcPts val="0"/>
                        </a:spcBef>
                        <a:spcAft>
                          <a:spcPts val="0"/>
                        </a:spcAft>
                      </a:pPr>
                      <a:r>
                        <a:rPr lang="en-GB" sz="1100">
                          <a:effectLst/>
                        </a:rPr>
                        <a:t>Laboratory forms x2/lab techs</a:t>
                      </a:r>
                      <a:endParaRPr lang="en-US" sz="1100">
                        <a:effectLst/>
                        <a:latin typeface="Calibri" charset="0"/>
                        <a:ea typeface="Calibri" charset="0"/>
                        <a:cs typeface="Times New Roman" charset="0"/>
                      </a:endParaRPr>
                    </a:p>
                  </a:txBody>
                  <a:tcPr marL="68580" marR="68580" marT="0" marB="0"/>
                </a:tc>
              </a:tr>
              <a:tr h="807231">
                <a:tc>
                  <a:txBody>
                    <a:bodyPr/>
                    <a:lstStyle/>
                    <a:p>
                      <a:pPr marL="0" marR="0">
                        <a:lnSpc>
                          <a:spcPct val="115000"/>
                        </a:lnSpc>
                        <a:spcBef>
                          <a:spcPts val="0"/>
                        </a:spcBef>
                        <a:spcAft>
                          <a:spcPts val="0"/>
                        </a:spcAft>
                      </a:pPr>
                      <a:r>
                        <a:rPr lang="en-GB" sz="1100">
                          <a:effectLst/>
                        </a:rPr>
                        <a:t>IV Fluids &amp; pabrinex</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Normal Saline 1L/ IV giving set/ 4 x amps of pabrinex/250mls 5% Dextrose</a:t>
                      </a:r>
                      <a:endParaRPr lang="en-US" sz="1100">
                        <a:effectLst/>
                        <a:latin typeface="Calibri" charset="0"/>
                        <a:ea typeface="Calibri" charset="0"/>
                        <a:cs typeface="Times New Roman" charset="0"/>
                      </a:endParaRPr>
                    </a:p>
                  </a:txBody>
                  <a:tcPr marL="68580" marR="68580" marT="0" marB="0"/>
                </a:tc>
              </a:tr>
              <a:tr h="251786">
                <a:tc>
                  <a:txBody>
                    <a:bodyPr/>
                    <a:lstStyle/>
                    <a:p>
                      <a:pPr marL="0" marR="0">
                        <a:lnSpc>
                          <a:spcPct val="115000"/>
                        </a:lnSpc>
                        <a:spcBef>
                          <a:spcPts val="0"/>
                        </a:spcBef>
                        <a:spcAft>
                          <a:spcPts val="0"/>
                        </a:spcAft>
                      </a:pPr>
                      <a:r>
                        <a:rPr lang="en-GB" sz="1100">
                          <a:effectLst/>
                        </a:rPr>
                        <a:t>Discharge process</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a:effectLst/>
                        </a:rPr>
                        <a:t>GP fax</a:t>
                      </a:r>
                      <a:endParaRPr lang="en-US" sz="1100">
                        <a:effectLst/>
                        <a:latin typeface="Calibri" charset="0"/>
                        <a:ea typeface="Calibri" charset="0"/>
                        <a:cs typeface="Times New Roman" charset="0"/>
                      </a:endParaRPr>
                    </a:p>
                  </a:txBody>
                  <a:tcPr marL="68580" marR="68580" marT="0" marB="0"/>
                </a:tc>
              </a:tr>
              <a:tr h="807231">
                <a:tc>
                  <a:txBody>
                    <a:bodyPr/>
                    <a:lstStyle/>
                    <a:p>
                      <a:pPr marL="0" marR="0">
                        <a:lnSpc>
                          <a:spcPct val="115000"/>
                        </a:lnSpc>
                        <a:spcBef>
                          <a:spcPts val="0"/>
                        </a:spcBef>
                        <a:spcAft>
                          <a:spcPts val="0"/>
                        </a:spcAft>
                      </a:pPr>
                      <a:r>
                        <a:rPr lang="en-GB" sz="1100">
                          <a:effectLst/>
                        </a:rPr>
                        <a:t>House keeping</a:t>
                      </a:r>
                      <a:endParaRPr lang="en-US" sz="110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GB" sz="1100" dirty="0">
                          <a:effectLst/>
                        </a:rPr>
                        <a:t>Linen /lighting/trolley use/monitoring use/thermometer probes/gloves</a:t>
                      </a:r>
                      <a:endParaRPr lang="en-US" sz="1100" dirty="0">
                        <a:effectLst/>
                        <a:latin typeface="Calibri" charset="0"/>
                        <a:ea typeface="Calibri" charset="0"/>
                        <a:cs typeface="Times New Roman" charset="0"/>
                      </a:endParaRPr>
                    </a:p>
                  </a:txBody>
                  <a:tcPr marL="68580" marR="68580" marT="0" marB="0"/>
                </a:tc>
              </a:tr>
            </a:tbl>
          </a:graphicData>
        </a:graphic>
      </p:graphicFrame>
      <p:pic>
        <p:nvPicPr>
          <p:cNvPr id="6" name="Picture 5"/>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2203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Basic Finance Breakdown</a:t>
            </a:r>
            <a:endParaRPr lang="en-GB" b="1" dirty="0">
              <a:solidFill>
                <a:srgbClr val="521B93"/>
              </a:solidFill>
            </a:endParaRPr>
          </a:p>
        </p:txBody>
      </p:sp>
      <p:sp>
        <p:nvSpPr>
          <p:cNvPr id="3" name="Content Placeholder 2"/>
          <p:cNvSpPr>
            <a:spLocks noGrp="1"/>
          </p:cNvSpPr>
          <p:nvPr>
            <p:ph idx="1"/>
          </p:nvPr>
        </p:nvSpPr>
        <p:spPr/>
        <p:txBody>
          <a:bodyPr>
            <a:normAutofit lnSpcReduction="10000"/>
          </a:bodyPr>
          <a:lstStyle/>
          <a:p>
            <a:r>
              <a:rPr lang="en-GB" dirty="0"/>
              <a:t>Triage: £16.80</a:t>
            </a:r>
          </a:p>
          <a:p>
            <a:r>
              <a:rPr lang="en-GB" dirty="0"/>
              <a:t>Hour care from Nurse, plus environmental costs: £40</a:t>
            </a:r>
          </a:p>
          <a:p>
            <a:r>
              <a:rPr lang="en-GB" dirty="0"/>
              <a:t>Hour care from Junior Doctor: £23.90</a:t>
            </a:r>
          </a:p>
          <a:p>
            <a:r>
              <a:rPr lang="en-GB" dirty="0"/>
              <a:t>Discharge: £21.30</a:t>
            </a:r>
          </a:p>
          <a:p>
            <a:r>
              <a:rPr lang="en-GB" dirty="0"/>
              <a:t>Bloods: £45</a:t>
            </a:r>
          </a:p>
          <a:p>
            <a:r>
              <a:rPr lang="en-GB" dirty="0"/>
              <a:t>CXR: £79</a:t>
            </a:r>
          </a:p>
          <a:p>
            <a:r>
              <a:rPr lang="en-GB" dirty="0"/>
              <a:t>ECG: £1.25</a:t>
            </a:r>
          </a:p>
          <a:p>
            <a:r>
              <a:rPr lang="en-GB" dirty="0"/>
              <a:t>MSU: £</a:t>
            </a:r>
            <a:r>
              <a:rPr lang="en-GB" dirty="0" smtClean="0"/>
              <a:t>4.30</a:t>
            </a:r>
          </a:p>
          <a:p>
            <a:r>
              <a:rPr lang="en-GB" dirty="0" smtClean="0"/>
              <a:t>CT Head: £150</a:t>
            </a:r>
            <a:endParaRPr lang="en-GB" dirty="0"/>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3444479"/>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7131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7C66405-A730-DB4E-A5FF-D1289AA05B60}" vid="{01430D53-CB18-C84E-85BB-6C685403DA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WEDFAN</Template>
  <TotalTime>426</TotalTime>
  <Words>1680</Words>
  <Application>Microsoft Macintosh PowerPoint</Application>
  <PresentationFormat>Widescreen</PresentationFormat>
  <Paragraphs>520</Paragraphs>
  <Slides>34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PowerPoint Presentation</vt:lpstr>
      <vt:lpstr>Who is a Frequent Attender?</vt:lpstr>
      <vt:lpstr>History of the service</vt:lpstr>
      <vt:lpstr>How to find evidence of the problem?</vt:lpstr>
      <vt:lpstr>PowerPoint Presentation</vt:lpstr>
      <vt:lpstr>PowerPoint Presentation</vt:lpstr>
      <vt:lpstr>Finance</vt:lpstr>
      <vt:lpstr>PowerPoint Presentation</vt:lpstr>
      <vt:lpstr>Basic Finance Breakdown</vt:lpstr>
      <vt:lpstr>Matching Finance to your Data</vt:lpstr>
      <vt:lpstr>Cost of Cardiff's 8,000 FF</vt:lpstr>
      <vt:lpstr>DATA ANALYSIS</vt:lpstr>
      <vt:lpstr>PowerPoint Presentation</vt:lpstr>
      <vt:lpstr>PowerPoint Presentation</vt:lpstr>
      <vt:lpstr>Patients by sex - 2015</vt:lpstr>
      <vt:lpstr>3 types of Frequent Attenders</vt:lpstr>
      <vt:lpstr>Outcome of Data Interrogation</vt:lpstr>
      <vt:lpstr>RCEM Guidelines</vt:lpstr>
      <vt:lpstr>RCEM Guidelines</vt:lpstr>
      <vt:lpstr>Multi Agency Approach</vt:lpstr>
      <vt:lpstr>Pilot Patients</vt:lpstr>
      <vt:lpstr>3 months – perfect pathway</vt:lpstr>
      <vt:lpstr>Aims of the Project</vt:lpstr>
      <vt:lpstr>Outcomes</vt:lpstr>
      <vt:lpstr>Why????</vt:lpstr>
      <vt:lpstr>Health Agencies</vt:lpstr>
      <vt:lpstr>Local Authority Agencies</vt:lpstr>
      <vt:lpstr>3rd Sector/Voluntary Agencies/Other</vt:lpstr>
      <vt:lpstr>How does it work</vt:lpstr>
      <vt:lpstr>Panel Meeting</vt:lpstr>
      <vt:lpstr>MDT</vt:lpstr>
      <vt:lpstr>Types of Plans</vt:lpstr>
      <vt:lpstr>Obstacles</vt:lpstr>
      <vt:lpstr>Where we are now</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Sussex</dc:creator>
  <cp:lastModifiedBy>Anna Sussex</cp:lastModifiedBy>
  <cp:revision>14</cp:revision>
  <dcterms:created xsi:type="dcterms:W3CDTF">2016-10-14T13:02:16Z</dcterms:created>
  <dcterms:modified xsi:type="dcterms:W3CDTF">2016-10-16T23:44:53Z</dcterms:modified>
</cp:coreProperties>
</file>