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6" r:id="rId2"/>
    <p:sldId id="308" r:id="rId3"/>
    <p:sldId id="330" r:id="rId4"/>
    <p:sldId id="321" r:id="rId5"/>
    <p:sldId id="322" r:id="rId6"/>
    <p:sldId id="325" r:id="rId7"/>
    <p:sldId id="327" r:id="rId8"/>
    <p:sldId id="328" r:id="rId9"/>
    <p:sldId id="329" r:id="rId10"/>
    <p:sldId id="317" r:id="rId11"/>
    <p:sldId id="314" r:id="rId12"/>
    <p:sldId id="315" r:id="rId13"/>
    <p:sldId id="309" r:id="rId14"/>
    <p:sldId id="269" r:id="rId15"/>
    <p:sldId id="298" r:id="rId16"/>
    <p:sldId id="285" r:id="rId17"/>
    <p:sldId id="318" r:id="rId18"/>
    <p:sldId id="291" r:id="rId19"/>
    <p:sldId id="292" r:id="rId20"/>
    <p:sldId id="294" r:id="rId21"/>
    <p:sldId id="293" r:id="rId22"/>
    <p:sldId id="323" r:id="rId23"/>
    <p:sldId id="324" r:id="rId24"/>
    <p:sldId id="331" r:id="rId2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88854" autoAdjust="0"/>
  </p:normalViewPr>
  <p:slideViewPr>
    <p:cSldViewPr>
      <p:cViewPr varScale="1">
        <p:scale>
          <a:sx n="71" d="100"/>
          <a:sy n="71" d="100"/>
        </p:scale>
        <p:origin x="22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7750A54-D2CB-4CA8-B526-9BF4F873241A}" type="datetimeFigureOut">
              <a:rPr lang="en-GB" altLang="en-US"/>
              <a:pPr/>
              <a:t>20/10/2016</a:t>
            </a:fld>
            <a:endParaRPr lang="en-GB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5BC4B7F-3FBF-4CF3-95A4-9DC89085D1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1780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C19E5DE-62EB-483D-9E63-6DA3CDACDF68}" type="datetimeFigureOut">
              <a:rPr lang="en-GB" altLang="en-US"/>
              <a:pPr/>
              <a:t>20/10/2016</a:t>
            </a:fld>
            <a:endParaRPr lang="en-GB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2F1BA4C-35B7-4FB7-8D24-CCF36610B3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438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4722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8023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6861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We use the Community Development approach to engage and consult community members under 6 main health and wellbeing projects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BA4C-35B7-4FB7-8D24-CCF36610B3C7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5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BA4C-35B7-4FB7-8D24-CCF36610B3C7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929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Covering all support available</a:t>
            </a:r>
            <a:r>
              <a:rPr lang="en-GB" baseline="0" dirty="0" smtClean="0"/>
              <a:t> to STAR community.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Work Club </a:t>
            </a:r>
          </a:p>
          <a:p>
            <a:endParaRPr lang="en-GB" baseline="0" dirty="0" smtClean="0"/>
          </a:p>
          <a:p>
            <a:r>
              <a:rPr lang="en-GB" baseline="0" dirty="0" smtClean="0"/>
              <a:t>1:1 sessions </a:t>
            </a:r>
          </a:p>
          <a:p>
            <a:endParaRPr lang="en-GB" baseline="0" dirty="0" smtClean="0"/>
          </a:p>
          <a:p>
            <a:r>
              <a:rPr lang="en-GB" baseline="0" dirty="0" smtClean="0"/>
              <a:t>Partner organisations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Self-Employment Sessions – Tiny Biz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Communities For Work  -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Support with starting work – clothing, interview costs, travel costs etc.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BA4C-35B7-4FB7-8D24-CCF36610B3C7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98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BA4C-35B7-4FB7-8D24-CCF36610B3C7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209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51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8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2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9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1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72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5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9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8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5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60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5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emma.hicks@ccha.org.uk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tarcommunitiesfirs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089" y="980728"/>
            <a:ext cx="7560195" cy="1335426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 Communities First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Frequent Fliers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189" y="5229201"/>
            <a:ext cx="7253219" cy="16481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Gemma Hicks - Deputy Cluster Manager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Community Involvement and Health</a:t>
            </a:r>
            <a:endParaRPr lang="en-GB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 descr="TD School Sports 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0859" y="2204864"/>
            <a:ext cx="5904657" cy="2892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7" y="188639"/>
            <a:ext cx="1256965" cy="11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5664058" cy="5144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Communities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Supporting young people to do well at school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Supporting families to be involved in their children’s education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Lifelong Learning in communities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Improving Life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Prosperous Communities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Helping People to develop employment skills and find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Reducing youth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Financial Inclusion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Healthy Communities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Promoting Physical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Encouraging Healthy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Eating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Reducing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  <a:p>
            <a:pPr eaLnBrk="1"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Supporting people to live in the community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Involvement</a:t>
            </a:r>
          </a:p>
        </p:txBody>
      </p:sp>
      <p:pic>
        <p:nvPicPr>
          <p:cNvPr id="24579" name="Picture 3" descr="240720118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407" y="1412776"/>
            <a:ext cx="1972213" cy="15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_AEJ913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1602" y="3429000"/>
            <a:ext cx="26638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279"/>
            <a:ext cx="1168135" cy="1159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47667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The Outcomes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208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5664058" cy="514498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Public, private &amp; third sector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groups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CCHA colleagues &amp; other HA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&amp; training Providers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Elected representatives</a:t>
            </a:r>
          </a:p>
          <a:p>
            <a:pPr marL="0" indent="0" eaLnBrk="1" hangingPunct="1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Bending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Rethinking the status quo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that reflect the needs of the community</a:t>
            </a:r>
          </a:p>
          <a:p>
            <a:pPr marL="0" indent="0" eaLnBrk="1" hangingPunct="1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Capitalists 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strong community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roups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Asset transfers &amp; funding</a:t>
            </a:r>
          </a:p>
          <a:p>
            <a:pPr marL="0" indent="0" eaLnBrk="1" hangingPunct="1">
              <a:buNone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279"/>
            <a:ext cx="1168135" cy="1159481"/>
          </a:xfrm>
          <a:prstGeom prst="rect">
            <a:avLst/>
          </a:prstGeom>
        </p:spPr>
      </p:pic>
      <p:pic>
        <p:nvPicPr>
          <p:cNvPr id="1042" name="Picture 18" descr="C:\Users\su\AppData\Local\Microsoft\Windows\Temporary Internet Files\Content.IE5\LI2YYEBF\partner9-copy_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75" y="3997412"/>
            <a:ext cx="2969966" cy="21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0466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Delivery Model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75" y="1556792"/>
            <a:ext cx="2969966" cy="22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6" t="12254" r="32762" b="7085"/>
          <a:stretch/>
        </p:blipFill>
        <p:spPr bwMode="auto">
          <a:xfrm>
            <a:off x="2123728" y="109279"/>
            <a:ext cx="4661937" cy="643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279"/>
            <a:ext cx="1240680" cy="123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en-GB" dirty="0" smtClean="0"/>
              <a:t>What type of project do we deliver?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7128792" cy="316835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All projects have to fit under the four headings – healthier, prosperous, learning and community involvement.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Designed by and for the community so not all areas will look the same. 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279"/>
            <a:ext cx="1240680" cy="123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211892"/>
            <a:ext cx="7772400" cy="1470025"/>
          </a:xfrm>
        </p:spPr>
        <p:txBody>
          <a:bodyPr/>
          <a:lstStyle/>
          <a:p>
            <a:pPr lvl="2"/>
            <a:r>
              <a:rPr lang="en-GB" sz="2000" dirty="0"/>
              <a:t/>
            </a:r>
            <a:br>
              <a:rPr lang="en-GB" sz="2000" dirty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7060" y="227687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Physical Activity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373946"/>
            <a:ext cx="241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Food Wise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58852" y="4221088"/>
            <a:ext cx="226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Ageing Well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23775" y="13313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Wellbeing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104" y="3550043"/>
            <a:ext cx="3102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Healthy </a:t>
            </a:r>
          </a:p>
          <a:p>
            <a:pPr algn="ctr"/>
            <a:r>
              <a:rPr lang="en-GB" sz="3200" dirty="0" smtClean="0"/>
              <a:t>young people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256938" y="2276872"/>
            <a:ext cx="2570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Food Poverty prevention</a:t>
            </a:r>
            <a:endParaRPr lang="en-GB" sz="3200" dirty="0"/>
          </a:p>
        </p:txBody>
      </p:sp>
      <p:pic>
        <p:nvPicPr>
          <p:cNvPr id="1033" name="Picture 9" descr="C:\Users\katien\AppData\Local\Microsoft\Windows\Temporary Internet Files\Content.IE5\QXDOCUR3\Cross-roads-wooden-sign-11433-lar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15885"/>
            <a:ext cx="2804925" cy="34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9280"/>
            <a:ext cx="1274105" cy="12646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40" y="501643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2015-16: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848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people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made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healthier choices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319" y="40466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Health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86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284030"/>
            <a:ext cx="5832648" cy="11091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latin typeface="Arial" charset="0"/>
              </a:rPr>
              <a:t>	</a:t>
            </a:r>
            <a:r>
              <a:rPr lang="en-US" altLang="en-US" sz="4000" b="1" dirty="0" smtClean="0">
                <a:latin typeface="Arial" charset="0"/>
              </a:rPr>
              <a:t>Learning </a:t>
            </a:r>
            <a:r>
              <a:rPr lang="en-US" altLang="en-US" sz="3600" dirty="0" smtClean="0">
                <a:latin typeface="Arial" charset="0"/>
              </a:rPr>
              <a:t>	</a:t>
            </a:r>
            <a:r>
              <a:rPr lang="en-US" altLang="en-US" sz="4000" b="1" dirty="0" smtClean="0">
                <a:latin typeface="Arial" charset="0"/>
              </a:rPr>
              <a:t/>
            </a:r>
            <a:br>
              <a:rPr lang="en-US" altLang="en-US" sz="4000" b="1" dirty="0" smtClean="0">
                <a:latin typeface="Arial" charset="0"/>
              </a:rPr>
            </a:br>
            <a:r>
              <a:rPr lang="en-US" altLang="en-US" sz="4000" b="1" dirty="0" smtClean="0">
                <a:latin typeface="Arial" charset="0"/>
              </a:rPr>
              <a:t>		</a:t>
            </a:r>
            <a:r>
              <a:rPr lang="en-US" altLang="en-US" sz="3600" dirty="0" smtClean="0">
                <a:latin typeface="Arial" charset="0"/>
              </a:rPr>
              <a:t/>
            </a:r>
            <a:br>
              <a:rPr lang="en-US" altLang="en-US" sz="3600" dirty="0" smtClean="0">
                <a:latin typeface="Arial" charset="0"/>
              </a:rPr>
            </a:br>
            <a:r>
              <a:rPr lang="en-US" altLang="en-US" sz="3600" dirty="0" smtClean="0">
                <a:latin typeface="Arial" charset="0"/>
              </a:rPr>
              <a:t/>
            </a:r>
            <a:br>
              <a:rPr lang="en-US" altLang="en-US" sz="3600" dirty="0" smtClean="0">
                <a:latin typeface="Arial" charset="0"/>
              </a:rPr>
            </a:br>
            <a:endParaRPr lang="en-US" altLang="en-US" sz="3200" b="1" dirty="0" smtClean="0"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286055" cy="1276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47763"/>
            <a:ext cx="81369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GB" sz="2000" dirty="0" smtClean="0"/>
              <a:t>Uses a Community Development approach to engage and consult community members under 4 main strands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 descr="C:\Users\clayton\AppData\Local\Microsoft\Windows\Temporary Internet Files\Content.IE5\EUZ7C3HW\MC9000561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90140"/>
            <a:ext cx="4032447" cy="34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2271" y="249942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Lifelong Learning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70093" y="435768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ESOL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61639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Employability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33868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Basic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9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84030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b="1" dirty="0" smtClean="0">
                <a:latin typeface="Arial" charset="0"/>
              </a:rPr>
              <a:t>Prosperity</a:t>
            </a:r>
            <a:r>
              <a:rPr lang="en-US" altLang="en-US" sz="4000" dirty="0" smtClean="0">
                <a:latin typeface="Arial" charset="0"/>
              </a:rPr>
              <a:t> </a:t>
            </a:r>
            <a:r>
              <a:rPr lang="en-US" altLang="en-US" sz="3600" dirty="0" smtClean="0">
                <a:latin typeface="Arial" charset="0"/>
              </a:rPr>
              <a:t/>
            </a:r>
            <a:br>
              <a:rPr lang="en-US" altLang="en-US" sz="3600" dirty="0" smtClean="0">
                <a:latin typeface="Arial" charset="0"/>
              </a:rPr>
            </a:br>
            <a:r>
              <a:rPr lang="en-US" altLang="en-US" sz="3600" dirty="0" smtClean="0">
                <a:latin typeface="Arial" charset="0"/>
              </a:rPr>
              <a:t/>
            </a:r>
            <a:br>
              <a:rPr lang="en-US" altLang="en-US" sz="3600" dirty="0" smtClean="0">
                <a:latin typeface="Arial" charset="0"/>
              </a:rPr>
            </a:br>
            <a:endParaRPr lang="en-US" altLang="en-US" sz="3200" b="1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286055" cy="1276528"/>
          </a:xfrm>
          <a:prstGeom prst="rect">
            <a:avLst/>
          </a:prstGeom>
        </p:spPr>
      </p:pic>
      <p:pic>
        <p:nvPicPr>
          <p:cNvPr id="8" name="Picture 2" descr="\\cchadfs01\Home$\Laura\My Pictures\work cl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5485"/>
            <a:ext cx="3532364" cy="47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7565" y="1268760"/>
            <a:ext cx="4176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Communities 4 Work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Work Club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Youth Employment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Partners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Barriers Fund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Self-Employment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4544" y="537523"/>
            <a:ext cx="8640960" cy="16673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dirty="0" smtClean="0">
                <a:latin typeface="Arial" charset="0"/>
              </a:rPr>
              <a:t> </a:t>
            </a:r>
            <a:r>
              <a:rPr lang="en-US" altLang="en-US" sz="3200" b="1" dirty="0" smtClean="0">
                <a:latin typeface="Arial" charset="0"/>
              </a:rPr>
              <a:t>Financial and Digital Inclusion</a:t>
            </a:r>
            <a:r>
              <a:rPr lang="en-US" altLang="en-US" sz="3200" dirty="0" smtClean="0">
                <a:latin typeface="Arial" charset="0"/>
              </a:rPr>
              <a:t/>
            </a:r>
            <a:br>
              <a:rPr lang="en-US" altLang="en-US" sz="3200" dirty="0" smtClean="0">
                <a:latin typeface="Arial" charset="0"/>
              </a:rPr>
            </a:br>
            <a:r>
              <a:rPr lang="en-US" altLang="en-US" sz="3200" dirty="0" smtClean="0">
                <a:latin typeface="Arial" charset="0"/>
              </a:rPr>
              <a:t/>
            </a:r>
            <a:br>
              <a:rPr lang="en-US" altLang="en-US" sz="3200" dirty="0" smtClean="0">
                <a:latin typeface="Arial" charset="0"/>
              </a:rPr>
            </a:br>
            <a:endParaRPr lang="en-US" altLang="en-US" sz="3200" b="1" dirty="0" smtClean="0">
              <a:latin typeface="Arial" charset="0"/>
            </a:endParaRPr>
          </a:p>
        </p:txBody>
      </p:sp>
      <p:pic>
        <p:nvPicPr>
          <p:cNvPr id="1026" name="Picture 2" descr="C:\Users\lorna\AppData\Local\Microsoft\Windows\Temporary Internet Files\Content.IE5\6N35QDWW\2073251155_0451f3167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1324540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Digital drop-ins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Microsoft Word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Skype Cafe</a:t>
            </a:r>
            <a:endParaRPr lang="en-GB" dirty="0"/>
          </a:p>
        </p:txBody>
      </p:sp>
      <p:pic>
        <p:nvPicPr>
          <p:cNvPr id="1028" name="Picture 4" descr="C:\Users\lorna\AppData\Local\Microsoft\Windows\Temporary Internet Files\Content.IE5\L6S0SYTU\140534853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537097" cy="24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3585508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Financial capability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Energy savings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Budgeting and benefit checks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er\Desktop\CNgCpc9WgAA4hT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29858"/>
            <a:ext cx="3144351" cy="235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9140"/>
            <a:ext cx="1286055" cy="1276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786" y="5085184"/>
            <a:ext cx="39604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/>
              <a:t>Our Community Involvement Plan</a:t>
            </a:r>
            <a:endParaRPr lang="en-GB" sz="3400" b="1" dirty="0"/>
          </a:p>
        </p:txBody>
      </p:sp>
      <p:pic>
        <p:nvPicPr>
          <p:cNvPr id="5122" name="Picture 2" descr="G:\STAR paperwork\My Pictures\Vintage Tea Dance November 15\DSC_11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3"/>
          <a:stretch/>
        </p:blipFill>
        <p:spPr bwMode="auto">
          <a:xfrm>
            <a:off x="5220072" y="1340768"/>
            <a:ext cx="3144351" cy="22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 descr="G:\STAR paperwork\COMMUNITY INVOLVEMENT\Local Heroes\2013\Photos\su_359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320480" cy="32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7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131"/>
            <a:ext cx="1087677" cy="107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340768"/>
            <a:ext cx="2962672" cy="4929411"/>
          </a:xfrm>
        </p:spPr>
        <p:txBody>
          <a:bodyPr/>
          <a:lstStyle/>
          <a:p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1250" dirty="0">
                <a:latin typeface="Arial" panose="020B0604020202020204" pitchFamily="34" charset="0"/>
                <a:cs typeface="Arial" panose="020B0604020202020204" pitchFamily="34" charset="0"/>
              </a:rPr>
              <a:t>Community Involvement Plan </a:t>
            </a:r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encourages </a:t>
            </a:r>
            <a:r>
              <a:rPr lang="en-GB" sz="1250" dirty="0">
                <a:latin typeface="Arial" panose="020B0604020202020204" pitchFamily="34" charset="0"/>
                <a:cs typeface="Arial" panose="020B0604020202020204" pitchFamily="34" charset="0"/>
              </a:rPr>
              <a:t>community members to take an active role in </a:t>
            </a:r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their community</a:t>
            </a:r>
            <a:r>
              <a:rPr lang="en-GB" sz="12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2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1250" dirty="0">
                <a:latin typeface="Arial" panose="020B0604020202020204" pitchFamily="34" charset="0"/>
                <a:cs typeface="Arial" panose="020B0604020202020204" pitchFamily="34" charset="0"/>
              </a:rPr>
              <a:t>have devised a structure that focusses on increasing awareness, engagement and participation in the CF programme</a:t>
            </a:r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1250" dirty="0">
                <a:latin typeface="Arial" panose="020B0604020202020204" pitchFamily="34" charset="0"/>
                <a:cs typeface="Arial" panose="020B0604020202020204" pitchFamily="34" charset="0"/>
              </a:rPr>
              <a:t>are committed to empowering individuals and working on building sustainability in the programme. </a:t>
            </a:r>
            <a:r>
              <a:rPr lang="en-GB" sz="1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1250" dirty="0">
                <a:latin typeface="Arial" panose="020B0604020202020204" pitchFamily="34" charset="0"/>
                <a:cs typeface="Arial" panose="020B0604020202020204" pitchFamily="34" charset="0"/>
              </a:rPr>
              <a:t>already have a number of projects being co-delivered by community members. </a:t>
            </a:r>
            <a:endParaRPr lang="en-GB" sz="12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STARCF is recognised by Welsh Government and partners as sector leading in this area of work</a:t>
            </a:r>
            <a:endParaRPr lang="en-GB"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18440"/>
            <a:ext cx="4662270" cy="48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5832648" cy="5144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Programme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Flagship Welsh Government anti-poverty programme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One of 52 Clusters across Wales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most deprived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Been around for 14 years.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 Cluster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across Splott, Tremorfa, Adamsdown &amp;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Plasnewydd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(Cardiff)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of 25k – second largest in Wales!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most diverse areas of Wales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sense of community</a:t>
            </a:r>
          </a:p>
          <a:p>
            <a:pPr eaLnBrk="1" hangingPunct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Issues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Almost 50% of STAR area falls within the 10% most deprived communities in Wales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48% of population are in receipt of benefits 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Life expectation 5-6 years less than Cardiff average</a:t>
            </a:r>
          </a:p>
          <a:p>
            <a:pPr eaLnBrk="1" hangingPunct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33% of children are in receipt of free schools meals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279"/>
            <a:ext cx="1168135" cy="1159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47667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Communities First</a:t>
            </a: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75975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su\AppData\Local\Microsoft\Windows\Temporary Internet Files\Content.IE5\LI2YYEBF\tolerance-300x29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160240" cy="210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links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all areas of the delivery plan, it also recruits lots of new participants. </a:t>
            </a:r>
          </a:p>
          <a:p>
            <a:endParaRPr lang="en-GB" dirty="0"/>
          </a:p>
        </p:txBody>
      </p:sp>
      <p:pic>
        <p:nvPicPr>
          <p:cNvPr id="2050" name="Picture 2" descr="G:\STAR paperwork\COMMUNITY INVOLVEMENT\timebanking\TC explai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922740" cy="27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STAR paperwork\COMMUNITY INVOLVEMENT\timebanking\STAR\cardiff s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2736304" cy="14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666273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Timebanking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9140"/>
            <a:ext cx="1286055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3456384" cy="4525963"/>
          </a:xfrm>
        </p:spPr>
        <p:txBody>
          <a:bodyPr/>
          <a:lstStyle/>
          <a:p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local people to take a lead, plan events, activities and projects that impact on the wider community. </a:t>
            </a:r>
            <a:endParaRPr lang="en-GB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street reps, ambassadors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and local 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groups such as “Seren in the Community”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66627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Volunteering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4" y="3717032"/>
            <a:ext cx="3803915" cy="2139702"/>
          </a:xfrm>
          <a:prstGeom prst="rect">
            <a:avLst/>
          </a:prstGeom>
        </p:spPr>
      </p:pic>
      <p:pic>
        <p:nvPicPr>
          <p:cNvPr id="3075" name="Picture 3" descr="G:\STAR paperwork\My Pictures\WP_20150526_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73" y="1460212"/>
            <a:ext cx="3803915" cy="21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9140"/>
            <a:ext cx="1100842" cy="10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716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0046" y="62068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Social Prescribing 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3304" y="1560240"/>
            <a:ext cx="75231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We are about to start a pilot with local GP’s where we prescribe two time credits to a patient presenting with low level anxiety, mental health and isolation.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patient will go and spend their time credits and in return they will volunteer with Communities First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Running in other areas it has already reduced prescriptions and referrals to other services and reintegrated the individuals to their communities.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080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912"/>
            <a:ext cx="1371600" cy="1371600"/>
          </a:xfrm>
        </p:spPr>
      </p:pic>
      <p:sp>
        <p:nvSpPr>
          <p:cNvPr id="6" name="TextBox 5"/>
          <p:cNvSpPr txBox="1"/>
          <p:nvPr/>
        </p:nvSpPr>
        <p:spPr>
          <a:xfrm>
            <a:off x="1763688" y="54868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Why do we sit on the Frequent Fliers Project</a:t>
            </a:r>
            <a:r>
              <a:rPr lang="en-GB" sz="4000" b="1" dirty="0" smtClean="0"/>
              <a:t>? </a:t>
            </a:r>
            <a:endParaRPr lang="en-GB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6790" y="1916832"/>
            <a:ext cx="7200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Local knowledge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Initiatives that meet most people’s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Links with other community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ability to be flexible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Gives us great links with colleagues in health, housing, police, prison service and many more.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Opportunity to work together for the benefit of the individual saving all of our services time and money.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40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If you would like more information on STAR CF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www.starcommunitiesfirst.com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Email – </a:t>
            </a:r>
            <a:r>
              <a:rPr lang="en-GB" dirty="0" smtClean="0">
                <a:hlinkClick r:id="rId3"/>
              </a:rPr>
              <a:t>gemma.hicks@ccha.org.uk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dirty="0" smtClean="0"/>
              <a:t>Phone – 029 2046 8488</a:t>
            </a:r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50912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12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2666" y="548680"/>
            <a:ext cx="5133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WIMD- Wales Index of Multiple Deprivation </a:t>
            </a:r>
            <a:endParaRPr lang="en-GB" sz="32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0014"/>
            <a:ext cx="6768752" cy="42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92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716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7" y="476672"/>
            <a:ext cx="5880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Communities First in Wales </a:t>
            </a:r>
            <a:endParaRPr lang="en-GB" sz="4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88891"/>
              </p:ext>
            </p:extLst>
          </p:nvPr>
        </p:nvGraphicFramePr>
        <p:xfrm>
          <a:off x="229037" y="1772816"/>
          <a:ext cx="8229599" cy="4347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931"/>
                <a:gridCol w="3531834"/>
                <a:gridCol w="3531834"/>
              </a:tblGrid>
              <a:tr h="4740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Local Authority Area</a:t>
                      </a:r>
                      <a:endParaRPr lang="en-GB" sz="1200" b="1" i="1" u="none" strike="noStrike" dirty="0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Cluster Area</a:t>
                      </a:r>
                      <a:endParaRPr lang="en-GB" sz="1200" b="1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Lower Super Output Areas (LSOA's) in the Cluster</a:t>
                      </a:r>
                      <a:endParaRPr lang="en-GB" sz="1200" b="1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Anglesey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Anglesey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Holyhead Town, Kingsland, London Road, Maeshyfryd, Morawelon, Porthyfelin 1, Tudur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Blaenau Gwent 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Ebbw Fawr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Beaufort 2, Cwm 1,2, Ebbw Vale North 1,2, Ebbw Vale South 1,3, </a:t>
                      </a:r>
                      <a:r>
                        <a:rPr lang="en-GB" sz="1200" u="none" strike="noStrike" dirty="0" err="1">
                          <a:effectLst/>
                        </a:rPr>
                        <a:t>Rassau</a:t>
                      </a:r>
                      <a:r>
                        <a:rPr lang="en-GB" sz="1200" u="none" strike="noStrike" dirty="0">
                          <a:effectLst/>
                        </a:rPr>
                        <a:t> 2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Tredegar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Georgetown 1, Sirhowy 2,3, Tredegar Central and West 2,3,4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North Ebbw Fach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Blaina 1,2,3, Brynmawr 2, Nantyglo 1,2,3</a:t>
                      </a:r>
                      <a:endParaRPr lang="sv-SE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South Ebbw Fach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Abertillery 1,2, Cwmtillery 1,2,3, Llanhilleth 1,2,3, Six Bells 1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5416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Bridgend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Lower Bridgend 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Brackla 3, Bryntirion Laleston and Merthyr Mawr 3, Cornelly 1,4, Morfa 1,2,3, Newcastle 1, Oldcastle 1, Pyle 2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Mid Bridgend 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Bettws (Bridgend), Blackmill 1,2, Bryncoch, Llangeinor, Sarn 1, Ynysawdre 1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Upper Bridgend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</a:rPr>
                        <a:t>Caerau</a:t>
                      </a:r>
                      <a:r>
                        <a:rPr lang="en-GB" sz="1200" u="none" strike="noStrike" dirty="0">
                          <a:effectLst/>
                        </a:rPr>
                        <a:t> (Bridgend) 1-4, </a:t>
                      </a:r>
                      <a:r>
                        <a:rPr lang="en-GB" sz="1200" u="none" strike="noStrike" dirty="0" err="1">
                          <a:effectLst/>
                        </a:rPr>
                        <a:t>Maesteg</a:t>
                      </a:r>
                      <a:r>
                        <a:rPr lang="en-GB" sz="1200" u="none" strike="noStrike" dirty="0">
                          <a:effectLst/>
                        </a:rPr>
                        <a:t> East 1,2, </a:t>
                      </a:r>
                      <a:r>
                        <a:rPr lang="en-GB" sz="1200" u="none" strike="noStrike" dirty="0" err="1">
                          <a:effectLst/>
                        </a:rPr>
                        <a:t>Maesteg</a:t>
                      </a:r>
                      <a:r>
                        <a:rPr lang="en-GB" sz="1200" u="none" strike="noStrike" dirty="0">
                          <a:effectLst/>
                        </a:rPr>
                        <a:t> West 3,4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53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371600" cy="13716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040"/>
              </p:ext>
            </p:extLst>
          </p:nvPr>
        </p:nvGraphicFramePr>
        <p:xfrm>
          <a:off x="251520" y="1484784"/>
          <a:ext cx="8229601" cy="4508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931"/>
                <a:gridCol w="3531835"/>
                <a:gridCol w="3531835"/>
              </a:tblGrid>
              <a:tr h="54161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Caerphilly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Caerphilly Basin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Aber Valley 1-4, Bedwas Trethomas and Machen 2,6, Morgan Jones 2, Penyrheol (Caerphilly) 4,8), St James 3,4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Mid Valleys West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Aberbargoed 1,2, Bargoed 1-4, Gilfach, Hengoed (Caerphilly) 1-3, St Cattwg 1,2 &amp; 5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Upper Rhymney Valley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Darren Valley 2, Moriah 1-3, New Tredegar 1-3, Pontlottyn, Twyn Carno 1-2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5416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Mid Valleys East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Argoed (Caerphilly) 1,2, Cefn Fforest 1&amp;2, Crumlin 3, Newbridge 2, Pengam 1, Pontllanfraith 2, Risca East 1-4, Ynysddu 1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Cardiff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West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Caerau (Cardiff) 2,3,4,6,7, Ely 1,2,3,4,5,6,8,10, Fairwater (Cardiff) 4,5,7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BRG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Butetown 1,2, Grangetown 3,4,6,8,10, Riverside 1-3.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East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Llanrumney 2,3,4,6,7, Pentwyn 2,3,5,8, Rumney 4,5,6, Trowbridge 3,4,5,7,8,9,10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STAR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Adamsdown 1-5, Plasnewydd 7, Splott 1-8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5416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Carmarthenshire 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Carmarthenshire 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</a:rPr>
                        <a:t>Ammanford</a:t>
                      </a:r>
                      <a:r>
                        <a:rPr lang="en-GB" sz="1200" u="none" strike="noStrike" dirty="0">
                          <a:effectLst/>
                        </a:rPr>
                        <a:t> 1, </a:t>
                      </a:r>
                      <a:r>
                        <a:rPr lang="en-GB" sz="1200" u="none" strike="noStrike" dirty="0" err="1">
                          <a:effectLst/>
                        </a:rPr>
                        <a:t>Bigyn</a:t>
                      </a:r>
                      <a:r>
                        <a:rPr lang="en-GB" sz="1200" u="none" strike="noStrike" dirty="0">
                          <a:effectLst/>
                        </a:rPr>
                        <a:t> 4, </a:t>
                      </a:r>
                      <a:r>
                        <a:rPr lang="en-GB" sz="1200" u="none" strike="noStrike" dirty="0" err="1">
                          <a:effectLst/>
                        </a:rPr>
                        <a:t>Felinfoel</a:t>
                      </a:r>
                      <a:r>
                        <a:rPr lang="en-GB" sz="1200" u="none" strike="noStrike" dirty="0">
                          <a:effectLst/>
                        </a:rPr>
                        <a:t>, </a:t>
                      </a:r>
                      <a:r>
                        <a:rPr lang="en-GB" sz="1200" u="none" strike="noStrike" dirty="0" err="1">
                          <a:effectLst/>
                        </a:rPr>
                        <a:t>Glanymor</a:t>
                      </a:r>
                      <a:r>
                        <a:rPr lang="en-GB" sz="1200" u="none" strike="noStrike" dirty="0">
                          <a:effectLst/>
                        </a:rPr>
                        <a:t> 1,2,3, </a:t>
                      </a:r>
                      <a:r>
                        <a:rPr lang="en-GB" sz="1200" u="none" strike="noStrike" dirty="0" err="1">
                          <a:effectLst/>
                        </a:rPr>
                        <a:t>Hengoed</a:t>
                      </a:r>
                      <a:r>
                        <a:rPr lang="en-GB" sz="1200" u="none" strike="noStrike" dirty="0">
                          <a:effectLst/>
                        </a:rPr>
                        <a:t> 2, </a:t>
                      </a:r>
                      <a:r>
                        <a:rPr lang="en-GB" sz="1200" u="none" strike="noStrike" dirty="0" err="1">
                          <a:effectLst/>
                        </a:rPr>
                        <a:t>Lliedi</a:t>
                      </a:r>
                      <a:r>
                        <a:rPr lang="en-GB" sz="1200" u="none" strike="noStrike" dirty="0">
                          <a:effectLst/>
                        </a:rPr>
                        <a:t> 3, </a:t>
                      </a:r>
                      <a:r>
                        <a:rPr lang="en-GB" sz="1200" u="none" strike="noStrike" dirty="0" err="1">
                          <a:effectLst/>
                        </a:rPr>
                        <a:t>Llwynhendy</a:t>
                      </a:r>
                      <a:r>
                        <a:rPr lang="en-GB" sz="1200" u="none" strike="noStrike" dirty="0">
                          <a:effectLst/>
                        </a:rPr>
                        <a:t> 2,3, </a:t>
                      </a:r>
                      <a:r>
                        <a:rPr lang="en-GB" sz="1200" u="none" strike="noStrike" dirty="0" err="1">
                          <a:effectLst/>
                        </a:rPr>
                        <a:t>Trimsaran</a:t>
                      </a:r>
                      <a:r>
                        <a:rPr lang="en-GB" sz="1200" u="none" strike="noStrike" dirty="0">
                          <a:effectLst/>
                        </a:rPr>
                        <a:t> 1, </a:t>
                      </a:r>
                      <a:r>
                        <a:rPr lang="en-GB" sz="1200" u="none" strike="noStrike" dirty="0" err="1">
                          <a:effectLst/>
                        </a:rPr>
                        <a:t>Tyisha</a:t>
                      </a:r>
                      <a:r>
                        <a:rPr lang="en-GB" sz="1200" u="none" strike="noStrike" dirty="0">
                          <a:effectLst/>
                        </a:rPr>
                        <a:t> 2,3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75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28458"/>
              </p:ext>
            </p:extLst>
          </p:nvPr>
        </p:nvGraphicFramePr>
        <p:xfrm>
          <a:off x="467544" y="1628800"/>
          <a:ext cx="8229601" cy="3873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931"/>
                <a:gridCol w="3531835"/>
                <a:gridCol w="3531835"/>
              </a:tblGrid>
              <a:tr h="5416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Conwy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Conwy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Mostyn (Conwy) 1,2, Tudno 1,2, Colwyn 2, Glyn (Conwy) 1,2,3, Llysfaen 1, Rhiw 3, Abergele Pensarn, Kimnel Bay 1,3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Denbighshire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West/South West and Upper Denbigh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Denbigh Upper/Henllan 1, Rhyl East 3, Rhyl South East 4, Rhyl South West 1,2, Rhyl West 1,2,3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Flint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Flint Urban 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Flint Castle, Flint Coleshill 2, Flint Oakenholt 1, Greenfield 1, Holywell Central, Mold West 1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Flint Rural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Connah's Quay Central 2,4, Queensferry, Sealand 2, Shotton Higher 1,2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Gwynedd 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Gwynedd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Cadnant(Gwynedd), Marchog 1,2, Peblig (Caernarfon), Talysarn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Merthyr Tydfil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Central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Cyfarthfa 2,3, Park 3, Town 1,3, Vaynor 1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North 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Dowlais 1,4, Gurnos 1-3, Penydarren 1,2</a:t>
                      </a:r>
                      <a:endParaRPr lang="pt-BR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South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u="none" strike="noStrike" dirty="0">
                          <a:effectLst/>
                        </a:rPr>
                        <a:t>Bedlinog 1,2, Merthyr Vale 1,2, Plymouth (Merthyr Tydfil) 1,2, Treharris 3,4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371600" cy="1371600"/>
          </a:xfrm>
        </p:spPr>
      </p:pic>
    </p:spTree>
    <p:extLst>
      <p:ext uri="{BB962C8B-B14F-4D97-AF65-F5344CB8AC3E}">
        <p14:creationId xmlns:p14="http://schemas.microsoft.com/office/powerpoint/2010/main" val="199009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586802"/>
              </p:ext>
            </p:extLst>
          </p:nvPr>
        </p:nvGraphicFramePr>
        <p:xfrm>
          <a:off x="467545" y="1412777"/>
          <a:ext cx="8207730" cy="4588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832"/>
                <a:gridCol w="3522449"/>
                <a:gridCol w="3522449"/>
              </a:tblGrid>
              <a:tr h="599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Neath Port Talbot</a:t>
                      </a:r>
                      <a:endParaRPr lang="en-GB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Sandfields and Aberavon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Aberavon 2,3,4, Sandfields West 2,3,4, Sandfields East 1,2,4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</a:tr>
              <a:tr h="560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Neath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Neath North 2,3, Brittain Ferry West 1, Neath East 1,2,3.4, Neath South 1,2, Coedffranc Central 3, Briton Ferry East 2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</a:tr>
              <a:tr h="4777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Afan 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Cymmer (NPT) 1,2, Glyncorrwg, Gwynfi, Pelenna, Bryn &amp; Cwmavon 3,4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</a:tr>
              <a:tr h="4777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Western Valleys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Ystradgynlais 1,2, Glynneath 1, Ystalyfera 1&amp;2, Pontardawe 2, Seven Sisters, Onllwyn, Godre'r graig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</a:tr>
              <a:tr h="4777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Newport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Central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Pillgwenlly 1-4, Stow Hill 1,3, Victoria 3,4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</a:tr>
              <a:tr h="4777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East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Alway 2,4,5, Beechwood 3, Liswerry 1,2,5, Ringland 1,2,4,5,6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</a:tr>
              <a:tr h="4777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North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Bettws (Newport) 1-5, Malpas 2, Shaftesbury 1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</a:tr>
              <a:tr h="4777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West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Gaer 2,4,5,6, Tredegar Park 1,2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</a:tr>
              <a:tr h="5620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Pembrokeshire 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Pembrokeshire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</a:rPr>
                        <a:t>Haverfordwest</a:t>
                      </a:r>
                      <a:r>
                        <a:rPr lang="en-GB" sz="1200" u="none" strike="noStrike" dirty="0">
                          <a:effectLst/>
                        </a:rPr>
                        <a:t>: Garth 2, Pembroke Dock: Central, Pembroke Dock: </a:t>
                      </a:r>
                      <a:r>
                        <a:rPr lang="en-GB" sz="1200" u="none" strike="noStrike" dirty="0" err="1">
                          <a:effectLst/>
                        </a:rPr>
                        <a:t>Llanion</a:t>
                      </a:r>
                      <a:r>
                        <a:rPr lang="en-GB" sz="1200" u="none" strike="noStrike" dirty="0">
                          <a:effectLst/>
                        </a:rPr>
                        <a:t> 1, Pembroke Dock: </a:t>
                      </a:r>
                      <a:r>
                        <a:rPr lang="en-GB" sz="1200" u="none" strike="noStrike" dirty="0" err="1">
                          <a:effectLst/>
                        </a:rPr>
                        <a:t>Pennar</a:t>
                      </a:r>
                      <a:r>
                        <a:rPr lang="en-GB" sz="1200" u="none" strike="noStrike" dirty="0">
                          <a:effectLst/>
                        </a:rPr>
                        <a:t> 1, Pembroke: Monkton, Pembroke: St. Mary North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180" marR="6180" marT="6180" marB="0" anchor="ctr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38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66901"/>
          <a:ext cx="8229601" cy="379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931"/>
                <a:gridCol w="3531835"/>
                <a:gridCol w="3531835"/>
              </a:tblGrid>
              <a:tr h="47407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RCT</a:t>
                      </a:r>
                      <a:endParaRPr lang="en-GB" sz="1200" b="0" i="1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Porth 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Cymmer (Rhondda Cynon Taf) 1,2,3,4, Rhondda 1, Trealaw 1,2,3, Ynyshir 1,2</a:t>
                      </a:r>
                      <a:endParaRPr lang="sv-SE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Mid Rhondda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Cwm Clydach 1,2, Llwyn-y-pia 1,2, Pen-y-graig 1,2,3,4, Porth 4, Tonypandy 1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Upper Rhondda Fawr Cluster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Pentre 3, Treherbert 1,2,3,4, Treorchy 3, Ystrad 3,4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Upper Cynon Cluster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Aberaman North 1, Aberaman South 1,2,3, Cwmbach 2, Pen-y-waun 1, 2, Hirwaun 3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Upper Rhondda Fach Cluster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Ferndale 3, Maerdy 1,2, Tylorstown 1,2,3</a:t>
                      </a:r>
                      <a:endParaRPr lang="pl-PL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Taf West cluster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Gilfach Goch 1,2, Tonyrefail East 1,2,3, Tonyrefail West 1,3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Pontypridd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Glyncoch 1,2, Hawthorn 2, Rhydyfelin Central/Llan 1,2,3, Ynysybwl 1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  <a:tr h="474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Lower Cynon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</a:rPr>
                        <a:t>Abercynon</a:t>
                      </a:r>
                      <a:r>
                        <a:rPr lang="en-GB" sz="1200" u="none" strike="noStrike" dirty="0">
                          <a:effectLst/>
                        </a:rPr>
                        <a:t> 2, Mountain Ash West 1,2,3, </a:t>
                      </a:r>
                      <a:r>
                        <a:rPr lang="en-GB" sz="1200" u="none" strike="noStrike" dirty="0" err="1">
                          <a:effectLst/>
                        </a:rPr>
                        <a:t>Penrhiwceiber</a:t>
                      </a:r>
                      <a:r>
                        <a:rPr lang="en-GB" sz="1200" u="none" strike="noStrike" dirty="0">
                          <a:effectLst/>
                        </a:rPr>
                        <a:t> 1,2,3,4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6197" marR="6197" marT="6197" marB="0" anchor="ctr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0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98770" y="1600200"/>
          <a:ext cx="7746460" cy="4525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482"/>
                <a:gridCol w="3324489"/>
                <a:gridCol w="3324489"/>
              </a:tblGrid>
              <a:tr h="44623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Swansea</a:t>
                      </a:r>
                      <a:endParaRPr lang="en-GB" sz="1100" b="0" i="1" u="none" strike="noStrike" dirty="0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South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Castle 2,4,8, Sketty 4, Landore 2,3,4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</a:tr>
              <a:tr h="4462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East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St Thomas 1,2, Bonymaen 1,2,4, Llansamlet 6,8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</a:tr>
              <a:tr h="4462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West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Townhill 1,2,3,4,5,6, Castle 1,3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</a:tr>
              <a:tr h="4462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North East 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Clydach 3, Morriston 5,6,7,9, Mynyddbach 1,2</a:t>
                      </a:r>
                      <a:endParaRPr lang="sv-SE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</a:tr>
              <a:tr h="4462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North West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Penderry 1,2,3,4,5,6,7, Cockett 8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</a:tr>
              <a:tr h="4462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Torfaen</a:t>
                      </a:r>
                      <a:endParaRPr lang="en-GB" sz="1100" b="0" i="1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North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Abersychan 1,2,4, Blaenavon 2, Cwmyniscoy, St. Cadocs &amp; Penygarn, Trevethin 1,2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</a:tr>
              <a:tr h="509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South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Fairwater (Torfaen) 2, Greenmeadow 1,3, Llantarnam 3, Pontnewydd 1, St. Dials 1,2, Two Locks 1, Upper Cwmbran 1,3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</a:tr>
              <a:tr h="4462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Vale of Glamorgan</a:t>
                      </a:r>
                      <a:endParaRPr lang="en-GB" sz="1100" b="0" i="1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Barry Cluster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Buttrills 2, Cadoc 1,3,4, Castleland 1,2, Court 3, Gibbonsdown 1,2,4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</a:tr>
              <a:tr h="4462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Wrexham County Borough Council</a:t>
                      </a:r>
                      <a:endParaRPr lang="en-GB" sz="1100" b="0" i="1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Urban Villages Wrexham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Brymbo 2, Cefn 3, Gwenfro, Gwersyllt North 2, Gwersyllt West 1, Llay 3, Pant, Penycae, Plas Madoc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</a:tr>
              <a:tr h="4462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Caia Park &amp; Hightown</a:t>
                      </a:r>
                      <a:endParaRPr lang="en-GB" sz="1100" b="0" i="0" u="none" strike="noStrike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err="1">
                          <a:effectLst/>
                        </a:rPr>
                        <a:t>Cartrefle</a:t>
                      </a:r>
                      <a:r>
                        <a:rPr lang="en-GB" sz="1100" u="none" strike="noStrike" dirty="0">
                          <a:effectLst/>
                        </a:rPr>
                        <a:t> 1,2, Hermitage 2, Queensway 1,2, Smithfield, Whitegate 1,2, Wynnstay</a:t>
                      </a:r>
                      <a:endParaRPr lang="en-GB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5833" marR="5833" marT="5833" marB="0" anchor="ctr"/>
                </a:tc>
              </a:tr>
            </a:tbl>
          </a:graphicData>
        </a:graphic>
      </p:graphicFrame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37416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7406</TotalTime>
  <Words>1629</Words>
  <Application>Microsoft Macintosh PowerPoint</Application>
  <PresentationFormat>On-screen Show (4:3)</PresentationFormat>
  <Paragraphs>272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Arial</vt:lpstr>
      <vt:lpstr>PowerPoint template</vt:lpstr>
      <vt:lpstr>STAR Communities First Frequent Fliers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 of project do we deliver? </vt:lpstr>
      <vt:lpstr> </vt:lpstr>
      <vt:lpstr> Learning       </vt:lpstr>
      <vt:lpstr>Prosperity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CCHA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Collisson</dc:creator>
  <cp:lastModifiedBy>Anna Sussex</cp:lastModifiedBy>
  <cp:revision>150</cp:revision>
  <cp:lastPrinted>2014-07-18T13:30:22Z</cp:lastPrinted>
  <dcterms:created xsi:type="dcterms:W3CDTF">2014-04-22T11:26:11Z</dcterms:created>
  <dcterms:modified xsi:type="dcterms:W3CDTF">2016-10-20T11:09:40Z</dcterms:modified>
</cp:coreProperties>
</file>